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5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0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06ED-C736-4BC3-9530-91F0AC8199A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068E-2CE9-4538-BDC1-93684F1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599" y="5305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8399" y="1710266"/>
            <a:ext cx="82691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Gag Update Assessment</a:t>
            </a:r>
          </a:p>
          <a:p>
            <a:r>
              <a:rPr lang="en-US" sz="2800" dirty="0"/>
              <a:t>	Update from benchmark 2013 (SEDAR 33)</a:t>
            </a:r>
          </a:p>
          <a:p>
            <a:r>
              <a:rPr lang="en-US" sz="2800" dirty="0"/>
              <a:t>	Data: both new catches (2013-2015)</a:t>
            </a:r>
          </a:p>
          <a:p>
            <a:r>
              <a:rPr lang="en-US" sz="2800" dirty="0"/>
              <a:t>              and revisions to older data estimates</a:t>
            </a:r>
          </a:p>
          <a:p>
            <a:r>
              <a:rPr lang="en-US" sz="2800" dirty="0"/>
              <a:t>                 (e.g. discards, recreational catches,…)</a:t>
            </a:r>
          </a:p>
        </p:txBody>
      </p:sp>
    </p:spTree>
    <p:extLst>
      <p:ext uri="{BB962C8B-B14F-4D97-AF65-F5344CB8AC3E}">
        <p14:creationId xmlns:p14="http://schemas.microsoft.com/office/powerpoint/2010/main" val="284375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599" y="5305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8399" y="1710266"/>
            <a:ext cx="82691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Gag Update Assessment</a:t>
            </a:r>
          </a:p>
          <a:p>
            <a:r>
              <a:rPr lang="en-US" sz="2800" dirty="0"/>
              <a:t>	Gag are </a:t>
            </a:r>
            <a:r>
              <a:rPr lang="en-US" sz="2800" dirty="0" err="1"/>
              <a:t>protogynous</a:t>
            </a:r>
            <a:r>
              <a:rPr lang="en-US" sz="2800" dirty="0"/>
              <a:t> (change sexes from female to male); 50% female maturity at 3.5 years; 50% of fish transition from females to males at 10.7 years; maximum age ~ 31 years; natural mortality rate at maturity was about 12% a year; younger ages higher mortality</a:t>
            </a:r>
          </a:p>
          <a:p>
            <a:endParaRPr lang="en-US" sz="2800" dirty="0"/>
          </a:p>
          <a:p>
            <a:r>
              <a:rPr lang="en-US" sz="2800" dirty="0"/>
              <a:t>2005 Red tide event was modeled; effectively this event was an “additional” natural mortality</a:t>
            </a:r>
          </a:p>
        </p:txBody>
      </p:sp>
    </p:spTree>
    <p:extLst>
      <p:ext uri="{BB962C8B-B14F-4D97-AF65-F5344CB8AC3E}">
        <p14:creationId xmlns:p14="http://schemas.microsoft.com/office/powerpoint/2010/main" val="56922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76" y="258352"/>
            <a:ext cx="8269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Blue line SEDAR 33; red line update assessment using “continuity model”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1" y="1277272"/>
            <a:ext cx="8752771" cy="5281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68931" y="735406"/>
            <a:ext cx="22013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“continuity model” means using the same model as in SEDAR33 but with new data</a:t>
            </a:r>
          </a:p>
          <a:p>
            <a:endParaRPr lang="en-US" sz="2800" dirty="0"/>
          </a:p>
          <a:p>
            <a:r>
              <a:rPr lang="en-US" sz="2800" dirty="0"/>
              <a:t>Also a retrospective pattern</a:t>
            </a:r>
          </a:p>
        </p:txBody>
      </p:sp>
    </p:spTree>
    <p:extLst>
      <p:ext uri="{BB962C8B-B14F-4D97-AF65-F5344CB8AC3E}">
        <p14:creationId xmlns:p14="http://schemas.microsoft.com/office/powerpoint/2010/main" val="315840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76" y="258352"/>
            <a:ext cx="826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668931" y="735406"/>
            <a:ext cx="2201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 overfishing</a:t>
            </a:r>
          </a:p>
          <a:p>
            <a:endParaRPr lang="en-US" sz="2800" dirty="0"/>
          </a:p>
          <a:p>
            <a:r>
              <a:rPr lang="en-US" sz="2800" dirty="0"/>
              <a:t>Not Overfished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99425"/>
              </p:ext>
            </p:extLst>
          </p:nvPr>
        </p:nvGraphicFramePr>
        <p:xfrm>
          <a:off x="259729" y="198986"/>
          <a:ext cx="6299115" cy="6659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030">
                  <a:extLst>
                    <a:ext uri="{9D8B030D-6E8A-4147-A177-3AD203B41FA5}">
                      <a16:colId xmlns:a16="http://schemas.microsoft.com/office/drawing/2014/main" val="628137042"/>
                    </a:ext>
                  </a:extLst>
                </a:gridCol>
                <a:gridCol w="2060459">
                  <a:extLst>
                    <a:ext uri="{9D8B030D-6E8A-4147-A177-3AD203B41FA5}">
                      <a16:colId xmlns:a16="http://schemas.microsoft.com/office/drawing/2014/main" val="1530818241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440426832"/>
                    </a:ext>
                  </a:extLst>
                </a:gridCol>
              </a:tblGrid>
              <a:tr h="3244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Model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1381578159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Continuity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435785556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Criteria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Definition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3357107695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Base 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0.134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177496189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Steepness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0.855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4075832713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Virgin Recruitment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1000s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5030.8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4078457641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 unfished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Metric tons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24908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2361305861"/>
                  </a:ext>
                </a:extLst>
              </a:tr>
              <a:tr h="357016"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 gridSpan="2"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50919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</a:t>
                      </a:r>
                      <a:r>
                        <a:rPr lang="en-US" sz="1800" kern="1200" baseline="-25000">
                          <a:effectLst/>
                        </a:rPr>
                        <a:t>MSY</a:t>
                      </a:r>
                      <a:r>
                        <a:rPr lang="en-US" sz="1800" kern="1200">
                          <a:effectLst/>
                        </a:rPr>
                        <a:t> or proxy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</a:t>
                      </a:r>
                      <a:r>
                        <a:rPr lang="en-US" sz="1800" kern="1200" baseline="-25000">
                          <a:effectLst/>
                        </a:rPr>
                        <a:t>MAX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0.1964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2820835703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MFMT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</a:t>
                      </a:r>
                      <a:r>
                        <a:rPr lang="en-US" sz="1800" kern="1200" baseline="-25000">
                          <a:effectLst/>
                        </a:rPr>
                        <a:t>MAX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0.1964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1259864225"/>
                  </a:ext>
                </a:extLst>
              </a:tr>
              <a:tr h="10393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</a:t>
                      </a:r>
                      <a:r>
                        <a:rPr lang="en-US" sz="1800" kern="1200" baseline="-25000">
                          <a:effectLst/>
                        </a:rPr>
                        <a:t>CURRENT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 (nyr-3)-nyr (geometric mean)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0.0817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891807715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</a:t>
                      </a:r>
                      <a:r>
                        <a:rPr lang="en-US" sz="1800" kern="1200" baseline="-25000">
                          <a:effectLst/>
                        </a:rPr>
                        <a:t>CURRENT</a:t>
                      </a:r>
                      <a:r>
                        <a:rPr lang="en-US" sz="1800" kern="1200">
                          <a:effectLst/>
                        </a:rPr>
                        <a:t>/MFMT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0.416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2432345709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Biomass criteria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2764677163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</a:t>
                      </a:r>
                      <a:r>
                        <a:rPr lang="en-US" sz="1800" kern="1200" baseline="-25000">
                          <a:effectLst/>
                        </a:rPr>
                        <a:t>MSY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 at F</a:t>
                      </a:r>
                      <a:r>
                        <a:rPr lang="en-US" sz="1800" kern="1200" baseline="-25000">
                          <a:effectLst/>
                        </a:rPr>
                        <a:t>MAX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7171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3162717281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MSST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(1-M)*SSB</a:t>
                      </a:r>
                      <a:r>
                        <a:rPr lang="en-US" sz="1800" kern="1200" baseline="-25000">
                          <a:effectLst/>
                        </a:rPr>
                        <a:t>MSY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6210.1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3743078506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</a:t>
                      </a:r>
                      <a:r>
                        <a:rPr lang="en-US" sz="1800" kern="1200" baseline="-25000">
                          <a:effectLst/>
                        </a:rPr>
                        <a:t>CURRENT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SSB2015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9688.07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2298344462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</a:t>
                      </a:r>
                      <a:r>
                        <a:rPr lang="en-US" sz="1800" kern="1200" baseline="-25000">
                          <a:effectLst/>
                        </a:rPr>
                        <a:t>CURRENT</a:t>
                      </a:r>
                      <a:r>
                        <a:rPr lang="en-US" sz="1800" kern="1200">
                          <a:effectLst/>
                        </a:rPr>
                        <a:t>/MSST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SSB2015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1.56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598" marR="55598" marT="8176" marB="0" anchor="b"/>
                </a:tc>
                <a:extLst>
                  <a:ext uri="{0D108BD9-81ED-4DB2-BD59-A6C34878D82A}">
                    <a16:rowId xmlns:a16="http://schemas.microsoft.com/office/drawing/2014/main" val="1390570747"/>
                  </a:ext>
                </a:extLst>
              </a:tr>
              <a:tr h="35701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 gridSpan="2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98" marR="55598" marT="81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09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4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76" y="258352"/>
            <a:ext cx="826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668931" y="735406"/>
            <a:ext cx="2201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still a lot of uncertainty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7356" y="2064359"/>
          <a:ext cx="8191532" cy="4826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6539">
                  <a:extLst>
                    <a:ext uri="{9D8B030D-6E8A-4147-A177-3AD203B41FA5}">
                      <a16:colId xmlns:a16="http://schemas.microsoft.com/office/drawing/2014/main" val="4128503588"/>
                    </a:ext>
                  </a:extLst>
                </a:gridCol>
                <a:gridCol w="2521620">
                  <a:extLst>
                    <a:ext uri="{9D8B030D-6E8A-4147-A177-3AD203B41FA5}">
                      <a16:colId xmlns:a16="http://schemas.microsoft.com/office/drawing/2014/main" val="3476246520"/>
                    </a:ext>
                  </a:extLst>
                </a:gridCol>
                <a:gridCol w="3133373">
                  <a:extLst>
                    <a:ext uri="{9D8B030D-6E8A-4147-A177-3AD203B41FA5}">
                      <a16:colId xmlns:a16="http://schemas.microsoft.com/office/drawing/2014/main" val="1952166611"/>
                    </a:ext>
                  </a:extLst>
                </a:gridCol>
              </a:tblGrid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Model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Exploitation rate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Dead discards (1000s)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02736508"/>
                  </a:ext>
                </a:extLst>
              </a:tr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SEDAR 33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0.397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3405.69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775010530"/>
                  </a:ext>
                </a:extLst>
              </a:tr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Continuity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0.39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3216.48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317531689"/>
                  </a:ext>
                </a:extLst>
              </a:tr>
              <a:tr h="11462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Red tide 2005 and 2014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0.493, 0.564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5075.75, 4232.08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737484216"/>
                  </a:ext>
                </a:extLst>
              </a:tr>
              <a:tr h="11462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Red tide 2005 and 2015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0.425, 0.492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6718.35, 10366.1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1253464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6075" y="1456489"/>
            <a:ext cx="2769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2.  Red tide sensitivity analysis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76" y="258352"/>
            <a:ext cx="826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668931" y="735406"/>
            <a:ext cx="2201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still a lot of uncertainty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7356" y="2064359"/>
          <a:ext cx="8191532" cy="4826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6539">
                  <a:extLst>
                    <a:ext uri="{9D8B030D-6E8A-4147-A177-3AD203B41FA5}">
                      <a16:colId xmlns:a16="http://schemas.microsoft.com/office/drawing/2014/main" val="4128503588"/>
                    </a:ext>
                  </a:extLst>
                </a:gridCol>
                <a:gridCol w="2521620">
                  <a:extLst>
                    <a:ext uri="{9D8B030D-6E8A-4147-A177-3AD203B41FA5}">
                      <a16:colId xmlns:a16="http://schemas.microsoft.com/office/drawing/2014/main" val="3476246520"/>
                    </a:ext>
                  </a:extLst>
                </a:gridCol>
                <a:gridCol w="3133373">
                  <a:extLst>
                    <a:ext uri="{9D8B030D-6E8A-4147-A177-3AD203B41FA5}">
                      <a16:colId xmlns:a16="http://schemas.microsoft.com/office/drawing/2014/main" val="1952166611"/>
                    </a:ext>
                  </a:extLst>
                </a:gridCol>
              </a:tblGrid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Model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Exploitation rate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Dead discards (1000s)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02736508"/>
                  </a:ext>
                </a:extLst>
              </a:tr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SEDAR 33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0.397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3405.69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775010530"/>
                  </a:ext>
                </a:extLst>
              </a:tr>
              <a:tr h="7716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Continuity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0.39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3216.48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317531689"/>
                  </a:ext>
                </a:extLst>
              </a:tr>
              <a:tr h="11462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Red tide 2005 and 2014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0.493, 0.564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5075.75, 4232.08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737484216"/>
                  </a:ext>
                </a:extLst>
              </a:tr>
              <a:tr h="11462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Red tide 2005 and 2015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0.425, 0.492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6718.35, 10366.1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1253464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6075" y="1456489"/>
            <a:ext cx="2769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2.  Red tide sensitivity analysis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5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76" y="258352"/>
            <a:ext cx="826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05554" y="1414982"/>
            <a:ext cx="90141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lot of uncertainty</a:t>
            </a:r>
          </a:p>
          <a:p>
            <a:endParaRPr lang="en-US" sz="2800" dirty="0"/>
          </a:p>
          <a:p>
            <a:r>
              <a:rPr lang="en-US" sz="2800" dirty="0"/>
              <a:t>But SSC concluded that the continuity model (as prescribed by an update assessment) was still the best available science;</a:t>
            </a:r>
          </a:p>
          <a:p>
            <a:endParaRPr lang="en-US" sz="2800" dirty="0"/>
          </a:p>
          <a:p>
            <a:r>
              <a:rPr lang="en-US" sz="2800" dirty="0"/>
              <a:t>And</a:t>
            </a:r>
          </a:p>
          <a:p>
            <a:endParaRPr lang="en-US" sz="2800" dirty="0"/>
          </a:p>
          <a:p>
            <a:r>
              <a:rPr lang="en-US" sz="2800" dirty="0"/>
              <a:t>That the projected yields from that model  for 2017-2019 be used for projected yield streams for determining OFL and ABC</a:t>
            </a:r>
          </a:p>
        </p:txBody>
      </p:sp>
    </p:spTree>
    <p:extLst>
      <p:ext uri="{BB962C8B-B14F-4D97-AF65-F5344CB8AC3E}">
        <p14:creationId xmlns:p14="http://schemas.microsoft.com/office/powerpoint/2010/main" val="262949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0977" y="-124178"/>
            <a:ext cx="562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Gag Update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7420" y="5312634"/>
            <a:ext cx="8269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OFL in left column; but SSC still had to choose an appropriate ABC method (from two right hand columns)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26348" y="721907"/>
          <a:ext cx="10501207" cy="4275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4722">
                  <a:extLst>
                    <a:ext uri="{9D8B030D-6E8A-4147-A177-3AD203B41FA5}">
                      <a16:colId xmlns:a16="http://schemas.microsoft.com/office/drawing/2014/main" val="2876610953"/>
                    </a:ext>
                  </a:extLst>
                </a:gridCol>
                <a:gridCol w="2830891">
                  <a:extLst>
                    <a:ext uri="{9D8B030D-6E8A-4147-A177-3AD203B41FA5}">
                      <a16:colId xmlns:a16="http://schemas.microsoft.com/office/drawing/2014/main" val="1953620054"/>
                    </a:ext>
                  </a:extLst>
                </a:gridCol>
                <a:gridCol w="2731995">
                  <a:extLst>
                    <a:ext uri="{9D8B030D-6E8A-4147-A177-3AD203B41FA5}">
                      <a16:colId xmlns:a16="http://schemas.microsoft.com/office/drawing/2014/main" val="3277826289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1089504945"/>
                    </a:ext>
                  </a:extLst>
                </a:gridCol>
              </a:tblGrid>
              <a:tr h="748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Year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OFL at F</a:t>
                      </a:r>
                      <a:r>
                        <a:rPr lang="en-US" sz="2800" baseline="-25000" dirty="0">
                          <a:effectLst/>
                        </a:rPr>
                        <a:t>MAX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ABC at P* = 0.30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ABC at 0.75*F</a:t>
                      </a:r>
                      <a:r>
                        <a:rPr lang="en-US" sz="2800" baseline="-25000">
                          <a:effectLst/>
                        </a:rPr>
                        <a:t>MAX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96862742"/>
                  </a:ext>
                </a:extLst>
              </a:tr>
              <a:tr h="748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4.68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4.28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3.59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0070805"/>
                  </a:ext>
                </a:extLst>
              </a:tr>
              <a:tr h="748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4.34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3.99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3.50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9331951"/>
                  </a:ext>
                </a:extLst>
              </a:tr>
              <a:tr h="748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4.18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3.86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3.52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206503"/>
                  </a:ext>
                </a:extLst>
              </a:tr>
              <a:tr h="2105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501584"/>
                  </a:ext>
                </a:extLst>
              </a:tr>
              <a:tr h="748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Equilibrium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4.05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3.81 mp gw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4.10 </a:t>
                      </a:r>
                      <a:r>
                        <a:rPr lang="en-US" sz="2800" dirty="0" err="1">
                          <a:effectLst/>
                        </a:rPr>
                        <a:t>mp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gw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330196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5528" y="245154"/>
            <a:ext cx="55336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4. Projected Gag OFL and two alternative ABC yield streams, 2017-2019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0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549" y="4241221"/>
            <a:ext cx="117881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SSC felt uncertainties in update were not appropriately characterized by Tier 1 P* approach (middle column);  Therefore, SSC chose </a:t>
            </a:r>
            <a:r>
              <a:rPr lang="en-US" sz="2800" dirty="0" err="1"/>
              <a:t>rt</a:t>
            </a:r>
            <a:r>
              <a:rPr lang="en-US" sz="2800" dirty="0"/>
              <a:t>-hand column where ABC set at 75% </a:t>
            </a:r>
            <a:r>
              <a:rPr lang="en-US" sz="2800" dirty="0" err="1"/>
              <a:t>Fmax</a:t>
            </a:r>
            <a:r>
              <a:rPr lang="en-US" sz="2800" dirty="0"/>
              <a:t>; both OFL and ABC for 2017 for the update are somewhat less than the 2017 OFL and ABC from before the update. </a:t>
            </a:r>
          </a:p>
          <a:p>
            <a:endParaRPr lang="en-US" sz="2800" dirty="0"/>
          </a:p>
          <a:p>
            <a:r>
              <a:rPr lang="en-US" sz="2800" dirty="0"/>
              <a:t>Council has maintained an ACL of 3.12 </a:t>
            </a:r>
            <a:r>
              <a:rPr lang="en-US" sz="2800" dirty="0" err="1"/>
              <a:t>mp</a:t>
            </a:r>
            <a:r>
              <a:rPr lang="en-US" sz="2800" dirty="0"/>
              <a:t> </a:t>
            </a:r>
            <a:r>
              <a:rPr lang="en-US" sz="2800" dirty="0" err="1"/>
              <a:t>gw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06512"/>
              </p:ext>
            </p:extLst>
          </p:nvPr>
        </p:nvGraphicFramePr>
        <p:xfrm>
          <a:off x="313549" y="221565"/>
          <a:ext cx="9688408" cy="4019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7635">
                  <a:extLst>
                    <a:ext uri="{9D8B030D-6E8A-4147-A177-3AD203B41FA5}">
                      <a16:colId xmlns:a16="http://schemas.microsoft.com/office/drawing/2014/main" val="2876610953"/>
                    </a:ext>
                  </a:extLst>
                </a:gridCol>
                <a:gridCol w="2611779">
                  <a:extLst>
                    <a:ext uri="{9D8B030D-6E8A-4147-A177-3AD203B41FA5}">
                      <a16:colId xmlns:a16="http://schemas.microsoft.com/office/drawing/2014/main" val="1953620054"/>
                    </a:ext>
                  </a:extLst>
                </a:gridCol>
                <a:gridCol w="2520537">
                  <a:extLst>
                    <a:ext uri="{9D8B030D-6E8A-4147-A177-3AD203B41FA5}">
                      <a16:colId xmlns:a16="http://schemas.microsoft.com/office/drawing/2014/main" val="3277826289"/>
                    </a:ext>
                  </a:extLst>
                </a:gridCol>
                <a:gridCol w="1968457">
                  <a:extLst>
                    <a:ext uri="{9D8B030D-6E8A-4147-A177-3AD203B41FA5}">
                      <a16:colId xmlns:a16="http://schemas.microsoft.com/office/drawing/2014/main" val="1089504945"/>
                    </a:ext>
                  </a:extLst>
                </a:gridCol>
              </a:tblGrid>
              <a:tr h="7804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Year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OFL at F</a:t>
                      </a:r>
                      <a:r>
                        <a:rPr lang="en-US" sz="2800" baseline="-25000" dirty="0">
                          <a:effectLst/>
                        </a:rPr>
                        <a:t>MAX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ABC at P* = 0.30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ABC at 0.75*F</a:t>
                      </a:r>
                      <a:r>
                        <a:rPr lang="en-US" sz="2800" baseline="-25000">
                          <a:effectLst/>
                        </a:rPr>
                        <a:t>MAX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96862742"/>
                  </a:ext>
                </a:extLst>
              </a:tr>
              <a:tr h="684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4.68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4.28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3.59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0070805"/>
                  </a:ext>
                </a:extLst>
              </a:tr>
              <a:tr h="684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4.34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3.99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3.50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9331951"/>
                  </a:ext>
                </a:extLst>
              </a:tr>
              <a:tr h="684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2019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4.18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3.86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3.52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206503"/>
                  </a:ext>
                </a:extLst>
              </a:tr>
              <a:tr h="3902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501584"/>
                  </a:ext>
                </a:extLst>
              </a:tr>
              <a:tr h="684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Equilibrium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4.05 mp gw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3.81 mp gw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4.10 </a:t>
                      </a:r>
                      <a:r>
                        <a:rPr lang="en-US" sz="2800" dirty="0" err="1">
                          <a:effectLst/>
                        </a:rPr>
                        <a:t>mp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gw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330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2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475</Words>
  <Application>Microsoft Office PowerPoint</Application>
  <PresentationFormat>Widescreen</PresentationFormat>
  <Paragraphs>161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Powers</dc:creator>
  <cp:lastModifiedBy>Joseph Powers</cp:lastModifiedBy>
  <cp:revision>8</cp:revision>
  <dcterms:created xsi:type="dcterms:W3CDTF">2017-01-31T00:17:13Z</dcterms:created>
  <dcterms:modified xsi:type="dcterms:W3CDTF">2017-01-31T07:19:38Z</dcterms:modified>
</cp:coreProperties>
</file>