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56" r:id="rId5"/>
    <p:sldId id="343" r:id="rId6"/>
    <p:sldId id="338" r:id="rId7"/>
    <p:sldId id="339" r:id="rId8"/>
    <p:sldId id="340" r:id="rId9"/>
    <p:sldId id="342" r:id="rId10"/>
    <p:sldId id="30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roeschke" initials="JF" lastIdx="1" clrIdx="0">
    <p:extLst>
      <p:ext uri="{19B8F6BF-5375-455C-9EA6-DF929625EA0E}">
        <p15:presenceInfo xmlns:p15="http://schemas.microsoft.com/office/powerpoint/2012/main" userId="John Froesch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1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C5DB8-0B91-B54A-8E9F-A2F66895726F}" type="datetimeFigureOut">
              <a:rPr lang="en-US" smtClean="0"/>
              <a:t>11/23/2022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0EE20-E4BA-BF4E-87C4-432309056F56}" type="slidenum">
              <a:rPr lang="en-US" smtClean="0"/>
              <a:t>‹#›</a:t>
            </a:fld>
            <a:endParaRPr lang="en-US"/>
          </a:p>
        </p:txBody>
      </p:sp>
    </p:spTree>
    <p:extLst>
      <p:ext uri="{BB962C8B-B14F-4D97-AF65-F5344CB8AC3E}">
        <p14:creationId xmlns:p14="http://schemas.microsoft.com/office/powerpoint/2010/main" val="2223624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A2F0EE20-E4BA-BF4E-87C4-432309056F56}" type="slidenum">
              <a:rPr lang="en-US" smtClean="0"/>
              <a:t>2</a:t>
            </a:fld>
            <a:endParaRPr lang="en-US"/>
          </a:p>
        </p:txBody>
      </p:sp>
    </p:spTree>
    <p:extLst>
      <p:ext uri="{BB962C8B-B14F-4D97-AF65-F5344CB8AC3E}">
        <p14:creationId xmlns:p14="http://schemas.microsoft.com/office/powerpoint/2010/main" val="217064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October 2022 meeting, the Gulf Council made motions to remove the two objectives on this slide with strikethrough.  The SA Council will review at its Dec 2022 meeting (Dec 5-9).  The one for ‘specific migratory groups’ is considered to be ‘no longer supported by science’, per the Gulf Council’s motion; it was originally included b/c at least two king mackerel groups were thought to be in the Gulf, with a mixing zone between TX and AL (see CMP AM #5).</a:t>
            </a:r>
          </a:p>
        </p:txBody>
      </p:sp>
      <p:sp>
        <p:nvSpPr>
          <p:cNvPr id="4" name="Slide Number Placeholder 3"/>
          <p:cNvSpPr>
            <a:spLocks noGrp="1"/>
          </p:cNvSpPr>
          <p:nvPr>
            <p:ph type="sldNum" sz="quarter" idx="5"/>
          </p:nvPr>
        </p:nvSpPr>
        <p:spPr/>
        <p:txBody>
          <a:bodyPr/>
          <a:lstStyle/>
          <a:p>
            <a:fld id="{A2F0EE20-E4BA-BF4E-87C4-432309056F56}" type="slidenum">
              <a:rPr lang="en-US" smtClean="0"/>
              <a:t>5</a:t>
            </a:fld>
            <a:endParaRPr lang="en-US"/>
          </a:p>
        </p:txBody>
      </p:sp>
    </p:spTree>
    <p:extLst>
      <p:ext uri="{BB962C8B-B14F-4D97-AF65-F5344CB8AC3E}">
        <p14:creationId xmlns:p14="http://schemas.microsoft.com/office/powerpoint/2010/main" val="408162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is new in 2022 – mirrors one of the Reef Fish FMP Objectives.</a:t>
            </a:r>
          </a:p>
        </p:txBody>
      </p:sp>
      <p:sp>
        <p:nvSpPr>
          <p:cNvPr id="4" name="Slide Number Placeholder 3"/>
          <p:cNvSpPr>
            <a:spLocks noGrp="1"/>
          </p:cNvSpPr>
          <p:nvPr>
            <p:ph type="sldNum" sz="quarter" idx="5"/>
          </p:nvPr>
        </p:nvSpPr>
        <p:spPr/>
        <p:txBody>
          <a:bodyPr/>
          <a:lstStyle/>
          <a:p>
            <a:fld id="{A2F0EE20-E4BA-BF4E-87C4-432309056F56}" type="slidenum">
              <a:rPr lang="en-US" smtClean="0"/>
              <a:t>6</a:t>
            </a:fld>
            <a:endParaRPr lang="en-US"/>
          </a:p>
        </p:txBody>
      </p:sp>
    </p:spTree>
    <p:extLst>
      <p:ext uri="{BB962C8B-B14F-4D97-AF65-F5344CB8AC3E}">
        <p14:creationId xmlns:p14="http://schemas.microsoft.com/office/powerpoint/2010/main" val="196231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solidFill>
                  <a:schemeClr val="accent2">
                    <a:lumMod val="40000"/>
                    <a:lumOff val="6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solidFill>
                  <a:schemeClr val="accent2">
                    <a:lumMod val="40000"/>
                    <a:lumOff val="6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A44F6F39-56F7-9D4D-BCEB-1D8FE426697C}" type="datetimeFigureOut">
              <a:rPr lang="en-US" smtClean="0"/>
              <a:pPr/>
              <a:t>11/23/2022</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A44F6F39-56F7-9D4D-BCEB-1D8FE426697C}" type="datetimeFigureOut">
              <a:rPr lang="en-US" smtClean="0"/>
              <a:pPr/>
              <a:t>11/23/2022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BE30DFBE-434B-774E-A851-E97B547FA3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fld id="{A44F6F39-56F7-9D4D-BCEB-1D8FE426697C}" type="datetimeFigureOut">
              <a:rPr lang="en-US" smtClean="0"/>
              <a:pPr/>
              <a:t>11/23/2022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fld id="{BE30DFBE-434B-774E-A851-E97B547FA3F2}" type="slidenum">
              <a:rPr lang="en-US" smtClean="0"/>
              <a:pPr/>
              <a:t>‹#›</a:t>
            </a:fld>
            <a:endParaRPr lang="en-US"/>
          </a:p>
        </p:txBody>
      </p:sp>
      <p:pic>
        <p:nvPicPr>
          <p:cNvPr id="9" name="Picture 8" descr="full-color.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54382" y="5827888"/>
            <a:ext cx="955562" cy="86148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500" b="1" kern="1200">
          <a:solidFill>
            <a:schemeClr val="bg2">
              <a:lumMod val="75000"/>
            </a:schemeClr>
          </a:solidFill>
          <a:latin typeface="+mj-lt"/>
          <a:ea typeface="ＭＳ Ｐゴシック" pitchFamily="-109" charset="-128"/>
          <a:cs typeface="ＭＳ Ｐゴシック" pitchFamily="-109" charset="-128"/>
        </a:defRPr>
      </a:lvl1pPr>
      <a:lvl2pPr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2pPr>
      <a:lvl3pPr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3pPr>
      <a:lvl4pPr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4pPr>
      <a:lvl5pPr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6pPr>
      <a:lvl7pPr marL="914400"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7pPr>
      <a:lvl8pPr marL="1371600"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8pPr>
      <a:lvl9pPr marL="1828800" algn="l" rtl="0" eaLnBrk="1" fontAlgn="base" hangingPunct="1">
        <a:spcBef>
          <a:spcPct val="0"/>
        </a:spcBef>
        <a:spcAft>
          <a:spcPct val="0"/>
        </a:spcAft>
        <a:defRPr sz="4500" b="1">
          <a:solidFill>
            <a:srgbClr val="FFC800"/>
          </a:solidFill>
          <a:latin typeface="Corbel" pitchFamily="-109" charset="0"/>
          <a:ea typeface="ＭＳ Ｐゴシック" pitchFamily="-109" charset="-128"/>
          <a:cs typeface="ＭＳ Ｐゴシック" pitchFamily="-109" charset="-128"/>
        </a:defRPr>
      </a:lvl9pPr>
    </p:titleStyle>
    <p:bodyStyle>
      <a:lvl1pPr marL="438150" indent="-319088" algn="l" rtl="0" eaLnBrk="1" fontAlgn="base" hangingPunct="1">
        <a:spcBef>
          <a:spcPct val="0"/>
        </a:spcBef>
        <a:spcAft>
          <a:spcPct val="0"/>
        </a:spcAft>
        <a:buClr>
          <a:schemeClr val="accent1"/>
        </a:buClr>
        <a:buSzPct val="80000"/>
        <a:buFont typeface="Wingdings 2" pitchFamily="-109" charset="2"/>
        <a:buChar char=""/>
        <a:defRPr sz="3200" kern="1200">
          <a:solidFill>
            <a:schemeClr val="tx1"/>
          </a:solidFill>
          <a:latin typeface="Arial"/>
          <a:ea typeface="ＭＳ Ｐゴシック" pitchFamily="-109" charset="-128"/>
          <a:cs typeface="Arial"/>
        </a:defRPr>
      </a:lvl1pPr>
      <a:lvl2pPr marL="730250" indent="-273050" algn="l" rtl="0" eaLnBrk="1" fontAlgn="base" hangingPunct="1">
        <a:spcBef>
          <a:spcPct val="20000"/>
        </a:spcBef>
        <a:spcAft>
          <a:spcPct val="0"/>
        </a:spcAft>
        <a:buClr>
          <a:schemeClr val="accent2"/>
        </a:buClr>
        <a:buSzPct val="90000"/>
        <a:buFont typeface="Wingdings" pitchFamily="-109" charset="2"/>
        <a:buChar char=""/>
        <a:defRPr sz="2800" kern="1200">
          <a:solidFill>
            <a:schemeClr val="tx1"/>
          </a:solidFill>
          <a:latin typeface="Arial"/>
          <a:ea typeface="ＭＳ Ｐゴシック" pitchFamily="-109" charset="-128"/>
          <a:cs typeface="Arial"/>
        </a:defRPr>
      </a:lvl2pPr>
      <a:lvl3pPr marL="995363" indent="-228600" algn="l" rtl="0" eaLnBrk="1" fontAlgn="base" hangingPunct="1">
        <a:spcBef>
          <a:spcPct val="20000"/>
        </a:spcBef>
        <a:spcAft>
          <a:spcPct val="0"/>
        </a:spcAft>
        <a:buClr>
          <a:srgbClr val="E66C7D"/>
        </a:buClr>
        <a:buFont typeface="Arial" pitchFamily="-109" charset="0"/>
        <a:buChar char="▪"/>
        <a:defRPr sz="2400" kern="1200">
          <a:solidFill>
            <a:schemeClr val="tx1"/>
          </a:solidFill>
          <a:latin typeface="Arial"/>
          <a:ea typeface="ＭＳ Ｐゴシック" pitchFamily="-109" charset="-128"/>
          <a:cs typeface="Arial"/>
        </a:defRPr>
      </a:lvl3pPr>
      <a:lvl4pPr marL="1216025" indent="-182563" algn="l" rtl="0" eaLnBrk="1" fontAlgn="base" hangingPunct="1">
        <a:spcBef>
          <a:spcPct val="20000"/>
        </a:spcBef>
        <a:spcAft>
          <a:spcPct val="0"/>
        </a:spcAft>
        <a:buClr>
          <a:srgbClr val="6BB76D"/>
        </a:buClr>
        <a:buFont typeface="Arial" pitchFamily="-109" charset="0"/>
        <a:buChar char="▪"/>
        <a:defRPr sz="2000" kern="1200">
          <a:solidFill>
            <a:schemeClr val="tx1"/>
          </a:solidFill>
          <a:latin typeface="Arial"/>
          <a:ea typeface="ＭＳ Ｐゴシック" pitchFamily="-109" charset="-128"/>
          <a:cs typeface="Arial"/>
        </a:defRPr>
      </a:lvl4pPr>
      <a:lvl5pPr marL="1425575" indent="-182563" algn="l" rtl="0" eaLnBrk="1" fontAlgn="base" hangingPunct="1">
        <a:spcBef>
          <a:spcPct val="20000"/>
        </a:spcBef>
        <a:spcAft>
          <a:spcPct val="0"/>
        </a:spcAft>
        <a:buClr>
          <a:srgbClr val="E88651"/>
        </a:buClr>
        <a:buFont typeface="Wingdings 3" pitchFamily="-109" charset="2"/>
        <a:buChar char=""/>
        <a:defRPr lang="en-US" sz="2000" kern="1200">
          <a:solidFill>
            <a:schemeClr val="tx1"/>
          </a:solidFill>
          <a:latin typeface="Arial"/>
          <a:ea typeface="ＭＳ Ｐゴシック" pitchFamily="-109" charset="-128"/>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ing Mackerel (TPW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994" y="5102107"/>
            <a:ext cx="3810000" cy="1755891"/>
          </a:xfrm>
          <a:prstGeom prst="rect">
            <a:avLst/>
          </a:prstGeom>
        </p:spPr>
      </p:pic>
      <p:sp>
        <p:nvSpPr>
          <p:cNvPr id="2" name="Title 1"/>
          <p:cNvSpPr>
            <a:spLocks noGrp="1"/>
          </p:cNvSpPr>
          <p:nvPr>
            <p:ph type="ctrTitle"/>
          </p:nvPr>
        </p:nvSpPr>
        <p:spPr>
          <a:xfrm>
            <a:off x="317500" y="2684517"/>
            <a:ext cx="8445500" cy="1673352"/>
          </a:xfrm>
        </p:spPr>
        <p:txBody>
          <a:bodyPr>
            <a:noAutofit/>
          </a:bodyPr>
          <a:lstStyle/>
          <a:p>
            <a:r>
              <a:rPr lang="en-US" sz="3200" dirty="0"/>
              <a:t>Update on Amendment 33: Gulf King Mackerel Sector Allocations</a:t>
            </a:r>
            <a:br>
              <a:rPr lang="en-US" sz="3200" dirty="0"/>
            </a:br>
            <a:r>
              <a:rPr lang="en-US" sz="3200" dirty="0"/>
              <a:t>+ Review of Joint CMP FMP Objectives</a:t>
            </a:r>
            <a:br>
              <a:rPr lang="en-US" sz="3200" dirty="0"/>
            </a:br>
            <a:br>
              <a:rPr lang="en-US" sz="3200" dirty="0"/>
            </a:br>
            <a:r>
              <a:rPr lang="en-US" sz="3200" dirty="0"/>
              <a:t>CMP AP Meeting – Dec 2022</a:t>
            </a:r>
          </a:p>
        </p:txBody>
      </p:sp>
      <p:pic>
        <p:nvPicPr>
          <p:cNvPr id="4" name="Picture 3" descr="full-color white letters.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93" y="456373"/>
            <a:ext cx="2078560" cy="2043759"/>
          </a:xfrm>
          <a:prstGeom prst="rect">
            <a:avLst/>
          </a:prstGeom>
        </p:spPr>
      </p:pic>
      <p:pic>
        <p:nvPicPr>
          <p:cNvPr id="6" name="Picture 5" descr="3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7139"/>
            <a:ext cx="3972644" cy="1750861"/>
          </a:xfrm>
          <a:prstGeom prst="rect">
            <a:avLst/>
          </a:prstGeom>
        </p:spPr>
      </p:pic>
      <p:pic>
        <p:nvPicPr>
          <p:cNvPr id="8" name="Picture 7" descr="aaaa.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397" y="5102108"/>
            <a:ext cx="3843603" cy="1755891"/>
          </a:xfrm>
          <a:prstGeom prst="rect">
            <a:avLst/>
          </a:prstGeom>
        </p:spPr>
      </p:pic>
      <p:pic>
        <p:nvPicPr>
          <p:cNvPr id="10" name="Picture 9" descr="S:\Graphics and Photos\LOGOS\SAFMC Logos\High Resolution TIF\Fishery logo color.tif">
            <a:extLst>
              <a:ext uri="{FF2B5EF4-FFF2-40B4-BE49-F238E27FC236}">
                <a16:creationId xmlns:a16="http://schemas.microsoft.com/office/drawing/2014/main" id="{94401B37-6C53-4220-B47B-58D7259E51DF}"/>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67947" y="456373"/>
            <a:ext cx="2078560" cy="2043759"/>
          </a:xfrm>
          <a:prstGeom prst="rect">
            <a:avLst/>
          </a:prstGeom>
          <a:noFill/>
          <a:ln w="9525">
            <a:noFill/>
            <a:miter lim="800000"/>
            <a:headEnd/>
            <a:tailEnd/>
          </a:ln>
        </p:spPr>
      </p:pic>
    </p:spTree>
    <p:extLst>
      <p:ext uri="{BB962C8B-B14F-4D97-AF65-F5344CB8AC3E}">
        <p14:creationId xmlns:p14="http://schemas.microsoft.com/office/powerpoint/2010/main" val="136968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70207" y="5415439"/>
            <a:ext cx="1673793" cy="144256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652" y="155448"/>
            <a:ext cx="8849032" cy="1252728"/>
          </a:xfrm>
        </p:spPr>
        <p:txBody>
          <a:bodyPr>
            <a:noAutofit/>
          </a:bodyPr>
          <a:lstStyle/>
          <a:p>
            <a:r>
              <a:rPr lang="en-US" sz="2800" dirty="0"/>
              <a:t>Draft Amendment Status</a:t>
            </a:r>
          </a:p>
        </p:txBody>
      </p:sp>
      <p:sp>
        <p:nvSpPr>
          <p:cNvPr id="10" name="TextBox 9"/>
          <p:cNvSpPr txBox="1"/>
          <p:nvPr/>
        </p:nvSpPr>
        <p:spPr>
          <a:xfrm>
            <a:off x="0" y="1582612"/>
            <a:ext cx="9144000" cy="3447098"/>
          </a:xfrm>
          <a:prstGeom prst="rect">
            <a:avLst/>
          </a:prstGeom>
          <a:noFill/>
        </p:spPr>
        <p:txBody>
          <a:bodyPr wrap="square" rtlCol="0">
            <a:spAutoFit/>
          </a:bodyPr>
          <a:lstStyle/>
          <a:p>
            <a:pPr marL="342900" indent="-342900">
              <a:buClr>
                <a:schemeClr val="accent1"/>
              </a:buClr>
              <a:buSzPct val="80000"/>
              <a:buFont typeface="Wingdings 2" panose="05020102010507070707" pitchFamily="18" charset="2"/>
              <a:buChar char=""/>
            </a:pPr>
            <a:r>
              <a:rPr lang="en-US" sz="2000" dirty="0">
                <a:latin typeface="Arial" panose="020B0604020202020204" pitchFamily="34" charset="0"/>
                <a:cs typeface="Arial" panose="020B0604020202020204" pitchFamily="34" charset="0"/>
              </a:rPr>
              <a:t>At its October 2022 meeting, the Gulf Council made a motion to cease work on this document.</a:t>
            </a:r>
          </a:p>
          <a:p>
            <a:pPr marL="342900" indent="-342900">
              <a:buClr>
                <a:schemeClr val="accent1"/>
              </a:buClr>
              <a:buSzPct val="80000"/>
              <a:buFont typeface="Wingdings 2" panose="05020102010507070707" pitchFamily="18" charset="2"/>
              <a:buChar char=""/>
            </a:pPr>
            <a:endParaRPr lang="en-US" sz="2000" dirty="0">
              <a:latin typeface="Arial" panose="020B0604020202020204" pitchFamily="34" charset="0"/>
              <a:cs typeface="Arial" panose="020B0604020202020204" pitchFamily="34" charset="0"/>
            </a:endParaRPr>
          </a:p>
          <a:p>
            <a:pPr marL="342900" indent="-342900">
              <a:buClr>
                <a:schemeClr val="accent1"/>
              </a:buClr>
              <a:buSzPct val="80000"/>
              <a:buFont typeface="Wingdings 2" panose="05020102010507070707" pitchFamily="18" charset="2"/>
              <a:buChar char=""/>
            </a:pPr>
            <a:r>
              <a:rPr lang="en-US" sz="2000" dirty="0">
                <a:latin typeface="Arial" panose="020B0604020202020204" pitchFamily="34" charset="0"/>
                <a:cs typeface="Arial" panose="020B0604020202020204" pitchFamily="34" charset="0"/>
              </a:rPr>
              <a:t>The discussion surrounding the motion centered on more recent years of landings (the 2020/2021 fishing year and preliminary landings for the 2021/2022 fishing year) relative to sector ACLs, and that the data show a decrease in that ratio for both sectors.  </a:t>
            </a:r>
          </a:p>
          <a:p>
            <a:pPr marL="342900" indent="-342900">
              <a:buClr>
                <a:schemeClr val="accent1"/>
              </a:buClr>
              <a:buSzPct val="80000"/>
              <a:buFont typeface="Wingdings 2" panose="05020102010507070707" pitchFamily="18" charset="2"/>
              <a:buChar char=""/>
            </a:pPr>
            <a:endParaRPr lang="en-US" sz="2000" dirty="0">
              <a:latin typeface="Arial" panose="020B0604020202020204" pitchFamily="34" charset="0"/>
              <a:cs typeface="Arial" panose="020B0604020202020204" pitchFamily="34" charset="0"/>
            </a:endParaRPr>
          </a:p>
          <a:p>
            <a:pPr marL="342900" indent="-342900">
              <a:buClr>
                <a:schemeClr val="accent1"/>
              </a:buClr>
              <a:buSzPct val="80000"/>
              <a:buFont typeface="Wingdings 2" panose="05020102010507070707" pitchFamily="18" charset="2"/>
              <a:buChar char=""/>
            </a:pPr>
            <a:r>
              <a:rPr lang="en-US" sz="2000" dirty="0">
                <a:latin typeface="Arial" panose="020B0604020202020204" pitchFamily="34" charset="0"/>
                <a:cs typeface="Arial" panose="020B0604020202020204" pitchFamily="34" charset="0"/>
              </a:rPr>
              <a:t>Potential modifications to CMP objectives that were included in CMP Amendment 33 will be included in a future CMP plan amendment.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6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207" y="5415439"/>
            <a:ext cx="1673793" cy="144256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a:t>Gulf Council &amp; South Atlantic Council Joint Coastal CMP FMP Objectives</a:t>
            </a:r>
          </a:p>
        </p:txBody>
      </p:sp>
      <p:sp>
        <p:nvSpPr>
          <p:cNvPr id="3" name="Content Placeholder 2"/>
          <p:cNvSpPr>
            <a:spLocks noGrp="1"/>
          </p:cNvSpPr>
          <p:nvPr>
            <p:ph idx="1"/>
          </p:nvPr>
        </p:nvSpPr>
        <p:spPr>
          <a:xfrm>
            <a:off x="1" y="1584325"/>
            <a:ext cx="9144000" cy="4625975"/>
          </a:xfrm>
        </p:spPr>
        <p:txBody>
          <a:bodyPr/>
          <a:lstStyle/>
          <a:p>
            <a:r>
              <a:rPr lang="en-US" sz="2000" dirty="0"/>
              <a:t>Prior to discussions in 2022, the Gulf Council and the South Atlantic Council last modified the FMP objectives in CMP Amendment 6 (1992), which brought the number of objectives from 7 to 8.  </a:t>
            </a:r>
          </a:p>
          <a:p>
            <a:endParaRPr lang="en-US" sz="2000" dirty="0"/>
          </a:p>
          <a:p>
            <a:r>
              <a:rPr lang="en-US" sz="2000" dirty="0"/>
              <a:t>NMFS Procedural Directive 01-119-02 (NMFS 2016) provides recommended practices during an allocation review, which includes a Council re-assessing the FMP objectives, if they are not current, clear, or measurable.</a:t>
            </a:r>
          </a:p>
          <a:p>
            <a:pPr marL="119062" indent="0">
              <a:buNone/>
            </a:pPr>
            <a:endParaRPr lang="en-US" sz="1400" dirty="0"/>
          </a:p>
          <a:p>
            <a:pPr marL="119062" indent="0">
              <a:buNone/>
            </a:pPr>
            <a:endParaRPr lang="en-US" dirty="0"/>
          </a:p>
          <a:p>
            <a:endParaRPr lang="en-US" dirty="0"/>
          </a:p>
        </p:txBody>
      </p:sp>
    </p:spTree>
    <p:extLst>
      <p:ext uri="{BB962C8B-B14F-4D97-AF65-F5344CB8AC3E}">
        <p14:creationId xmlns:p14="http://schemas.microsoft.com/office/powerpoint/2010/main" val="426094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207" y="5415439"/>
            <a:ext cx="1673793" cy="144256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a:t>Gulf Council &amp; South Atlantic Council Joint Coastal CMP FMP Objectives</a:t>
            </a:r>
          </a:p>
        </p:txBody>
      </p:sp>
      <p:sp>
        <p:nvSpPr>
          <p:cNvPr id="3" name="Content Placeholder 2"/>
          <p:cNvSpPr>
            <a:spLocks noGrp="1"/>
          </p:cNvSpPr>
          <p:nvPr>
            <p:ph idx="1"/>
          </p:nvPr>
        </p:nvSpPr>
        <p:spPr>
          <a:xfrm>
            <a:off x="1" y="1584325"/>
            <a:ext cx="9144000" cy="4625975"/>
          </a:xfrm>
        </p:spPr>
        <p:txBody>
          <a:bodyPr/>
          <a:lstStyle/>
          <a:p>
            <a:pPr marL="576262" indent="-457200">
              <a:buAutoNum type="arabicPeriod"/>
            </a:pPr>
            <a:r>
              <a:rPr lang="en-US" sz="2000" dirty="0"/>
              <a:t>The primary objective of this FMP is to achieve and maintain optimum yield, to allow recovery of overfished populations, and maintain population levels sufficient to ensure adequate recruitment.</a:t>
            </a:r>
          </a:p>
          <a:p>
            <a:pPr marL="576262" indent="-457200">
              <a:buAutoNum type="arabicPeriod"/>
            </a:pPr>
            <a:endParaRPr lang="en-US" sz="2000" dirty="0"/>
          </a:p>
          <a:p>
            <a:pPr marL="576262" indent="-457200">
              <a:buAutoNum type="arabicPeriod" startAt="2"/>
            </a:pPr>
            <a:r>
              <a:rPr lang="en-US" sz="2000" dirty="0"/>
              <a:t>To provide a flexible management system for the resource which minimizes regulatory delay while retaining substantial Council and public input in management decisions and which can rapidly adapt to changes in resource abundance, new scientific information, and changes in fishing patterns among user groups or by areas.</a:t>
            </a:r>
          </a:p>
          <a:p>
            <a:pPr marL="576262" indent="-457200">
              <a:buAutoNum type="arabicPeriod" startAt="2"/>
            </a:pPr>
            <a:endParaRPr lang="en-US" sz="2000" dirty="0"/>
          </a:p>
          <a:p>
            <a:pPr marL="576262" indent="-457200">
              <a:buAutoNum type="arabicPeriod" startAt="3"/>
            </a:pPr>
            <a:r>
              <a:rPr lang="en-US" sz="2000" dirty="0"/>
              <a:t>To minimize gear and user conflicts.</a:t>
            </a:r>
          </a:p>
          <a:p>
            <a:pPr marL="119062" indent="0">
              <a:buNone/>
            </a:pPr>
            <a:endParaRPr lang="en-US" sz="1400" dirty="0"/>
          </a:p>
          <a:p>
            <a:pPr marL="119062" indent="0">
              <a:buNone/>
            </a:pPr>
            <a:endParaRPr lang="en-US" dirty="0"/>
          </a:p>
          <a:p>
            <a:endParaRPr lang="en-US" dirty="0"/>
          </a:p>
        </p:txBody>
      </p:sp>
    </p:spTree>
    <p:extLst>
      <p:ext uri="{BB962C8B-B14F-4D97-AF65-F5344CB8AC3E}">
        <p14:creationId xmlns:p14="http://schemas.microsoft.com/office/powerpoint/2010/main" val="307060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207" y="5415439"/>
            <a:ext cx="1673793" cy="144256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a:t>Gulf Council &amp; South Atlantic Council Joint Coastal CMP FMP Objectives</a:t>
            </a:r>
          </a:p>
        </p:txBody>
      </p:sp>
      <p:sp>
        <p:nvSpPr>
          <p:cNvPr id="3" name="Content Placeholder 2"/>
          <p:cNvSpPr>
            <a:spLocks noGrp="1"/>
          </p:cNvSpPr>
          <p:nvPr>
            <p:ph idx="1"/>
          </p:nvPr>
        </p:nvSpPr>
        <p:spPr>
          <a:xfrm>
            <a:off x="1" y="1584325"/>
            <a:ext cx="9144000" cy="4625975"/>
          </a:xfrm>
        </p:spPr>
        <p:txBody>
          <a:bodyPr/>
          <a:lstStyle/>
          <a:p>
            <a:pPr marL="576262" indent="-457200">
              <a:buFont typeface="+mj-lt"/>
              <a:buAutoNum type="arabicPeriod" startAt="4"/>
            </a:pPr>
            <a:r>
              <a:rPr lang="en-US" sz="2000" strike="sngStrike" dirty="0"/>
              <a:t>To distribute the total allowable catch of Atlantic migratory group Spanish mackerel between recreational and commercial user groups based on the catches that occurred during the early to mid-1970s, which is prior to the development of the deep water run-around gillnet fishery and when the resource was not overfished.</a:t>
            </a:r>
          </a:p>
          <a:p>
            <a:pPr marL="576262" indent="-457200">
              <a:buFont typeface="+mj-lt"/>
              <a:buAutoNum type="arabicPeriod" startAt="4"/>
            </a:pPr>
            <a:endParaRPr lang="en-US" sz="2000" dirty="0"/>
          </a:p>
          <a:p>
            <a:pPr marL="576262" indent="-457200">
              <a:buFont typeface="+mj-lt"/>
              <a:buAutoNum type="arabicPeriod" startAt="4"/>
            </a:pPr>
            <a:r>
              <a:rPr lang="en-US" sz="2000" dirty="0"/>
              <a:t>To minimize waste and bycatch in the fishery.</a:t>
            </a:r>
          </a:p>
          <a:p>
            <a:pPr marL="576262" indent="-457200">
              <a:buFont typeface="+mj-lt"/>
              <a:buAutoNum type="arabicPeriod" startAt="4"/>
            </a:pPr>
            <a:endParaRPr lang="en-US" sz="2000" dirty="0"/>
          </a:p>
          <a:p>
            <a:pPr marL="576262" indent="-457200">
              <a:buFont typeface="+mj-lt"/>
              <a:buAutoNum type="arabicPeriod" startAt="4"/>
            </a:pPr>
            <a:r>
              <a:rPr lang="en-US" sz="2000" strike="sngStrike" dirty="0"/>
              <a:t>To provide appropriate management to address specific migratory groups of king mackerel.</a:t>
            </a:r>
          </a:p>
          <a:p>
            <a:pPr marL="576262" indent="-457200">
              <a:buFont typeface="+mj-lt"/>
              <a:buAutoNum type="arabicPeriod" startAt="4"/>
            </a:pPr>
            <a:endParaRPr lang="en-US" sz="2000" dirty="0"/>
          </a:p>
          <a:p>
            <a:pPr marL="576262" indent="-457200">
              <a:buFont typeface="+mj-lt"/>
              <a:buAutoNum type="arabicPeriod" startAt="4"/>
            </a:pPr>
            <a:r>
              <a:rPr lang="en-US" sz="2000" dirty="0"/>
              <a:t>To optimize the social and economic benefits of the coastal migratory pelagic fisheries.</a:t>
            </a:r>
          </a:p>
          <a:p>
            <a:pPr marL="576262" indent="-457200">
              <a:buAutoNum type="arabicPeriod" startAt="4"/>
            </a:pPr>
            <a:endParaRPr lang="en-US" sz="2000" dirty="0"/>
          </a:p>
          <a:p>
            <a:pPr marL="119062" indent="0">
              <a:buNone/>
            </a:pPr>
            <a:endParaRPr lang="en-US" sz="1400" dirty="0"/>
          </a:p>
          <a:p>
            <a:pPr marL="119062" indent="0">
              <a:buNone/>
            </a:pPr>
            <a:endParaRPr lang="en-US" dirty="0"/>
          </a:p>
          <a:p>
            <a:endParaRPr lang="en-US" dirty="0"/>
          </a:p>
        </p:txBody>
      </p:sp>
    </p:spTree>
    <p:extLst>
      <p:ext uri="{BB962C8B-B14F-4D97-AF65-F5344CB8AC3E}">
        <p14:creationId xmlns:p14="http://schemas.microsoft.com/office/powerpoint/2010/main" val="106468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207" y="5415439"/>
            <a:ext cx="1673793" cy="144256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a:t>Gulf Council &amp; South Atlantic Council Joint Coastal CMP FMP Objectives</a:t>
            </a:r>
          </a:p>
        </p:txBody>
      </p:sp>
      <p:sp>
        <p:nvSpPr>
          <p:cNvPr id="3" name="Content Placeholder 2"/>
          <p:cNvSpPr>
            <a:spLocks noGrp="1"/>
          </p:cNvSpPr>
          <p:nvPr>
            <p:ph idx="1"/>
          </p:nvPr>
        </p:nvSpPr>
        <p:spPr>
          <a:xfrm>
            <a:off x="1" y="1584325"/>
            <a:ext cx="9144000" cy="4625975"/>
          </a:xfrm>
        </p:spPr>
        <p:txBody>
          <a:bodyPr/>
          <a:lstStyle/>
          <a:p>
            <a:pPr marL="576262" indent="-457200">
              <a:buFont typeface="+mj-lt"/>
              <a:buAutoNum type="arabicPeriod" startAt="8"/>
            </a:pPr>
            <a:r>
              <a:rPr lang="en-US" sz="2000" dirty="0"/>
              <a:t>To achieve robust fishery reporting and data collection systems across all sectors for monitoring the coastal migratory pelagic fishery which minimizes scientific, management, and risk uncertainty.</a:t>
            </a:r>
          </a:p>
          <a:p>
            <a:pPr marL="576262" indent="-457200">
              <a:buAutoNum type="arabicPeriod" startAt="4"/>
            </a:pPr>
            <a:endParaRPr lang="en-US" sz="2000" dirty="0"/>
          </a:p>
          <a:p>
            <a:pPr marL="119062" indent="0">
              <a:buNone/>
            </a:pPr>
            <a:endParaRPr lang="en-US" sz="1400" dirty="0"/>
          </a:p>
          <a:p>
            <a:pPr marL="119062" indent="0">
              <a:buNone/>
            </a:pPr>
            <a:endParaRPr lang="en-US" dirty="0"/>
          </a:p>
          <a:p>
            <a:endParaRPr lang="en-US" dirty="0"/>
          </a:p>
        </p:txBody>
      </p:sp>
    </p:spTree>
    <p:extLst>
      <p:ext uri="{BB962C8B-B14F-4D97-AF65-F5344CB8AC3E}">
        <p14:creationId xmlns:p14="http://schemas.microsoft.com/office/powerpoint/2010/main" val="188931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5" y="155448"/>
            <a:ext cx="8507705" cy="1252728"/>
          </a:xfrm>
        </p:spPr>
        <p:txBody>
          <a:bodyPr>
            <a:normAutofit fontScale="90000"/>
          </a:bodyPr>
          <a:lstStyle/>
          <a:p>
            <a:r>
              <a:rPr lang="en-US" dirty="0"/>
              <a:t>Questions? Other edits to objectives?</a:t>
            </a:r>
          </a:p>
        </p:txBody>
      </p:sp>
      <p:pic>
        <p:nvPicPr>
          <p:cNvPr id="8" name="Picture 7">
            <a:extLst>
              <a:ext uri="{FF2B5EF4-FFF2-40B4-BE49-F238E27FC236}">
                <a16:creationId xmlns:a16="http://schemas.microsoft.com/office/drawing/2014/main" id="{2EE078AF-A442-492A-836C-E72E029A8AE4}"/>
              </a:ext>
            </a:extLst>
          </p:cNvPr>
          <p:cNvPicPr>
            <a:picLocks noChangeAspect="1"/>
          </p:cNvPicPr>
          <p:nvPr/>
        </p:nvPicPr>
        <p:blipFill>
          <a:blip r:embed="rId2"/>
          <a:stretch>
            <a:fillRect/>
          </a:stretch>
        </p:blipFill>
        <p:spPr>
          <a:xfrm>
            <a:off x="1410929" y="1644444"/>
            <a:ext cx="6322142" cy="4741607"/>
          </a:xfrm>
          <a:prstGeom prst="rect">
            <a:avLst/>
          </a:prstGeom>
        </p:spPr>
      </p:pic>
    </p:spTree>
    <p:extLst>
      <p:ext uri="{BB962C8B-B14F-4D97-AF65-F5344CB8AC3E}">
        <p14:creationId xmlns:p14="http://schemas.microsoft.com/office/powerpoint/2010/main" val="339321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ustom 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44D8A6E0F77C4B8D6FE75E2438853B" ma:contentTypeVersion="10" ma:contentTypeDescription="Create a new document." ma:contentTypeScope="" ma:versionID="bb0856863037c72b93ff4e33853863fc">
  <xsd:schema xmlns:xsd="http://www.w3.org/2001/XMLSchema" xmlns:xs="http://www.w3.org/2001/XMLSchema" xmlns:p="http://schemas.microsoft.com/office/2006/metadata/properties" xmlns:ns3="de713b1e-af27-4992-b975-ff1b0503d55c" targetNamespace="http://schemas.microsoft.com/office/2006/metadata/properties" ma:root="true" ma:fieldsID="e22853cbc5d3ac213aedcbf8a64c721d" ns3:_="">
    <xsd:import namespace="de713b1e-af27-4992-b975-ff1b0503d5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13b1e-af27-4992-b975-ff1b0503d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14199-B77E-4F63-8208-CD9745A105B5}">
  <ds:schemaRefs>
    <ds:schemaRef ds:uri="http://schemas.microsoft.com/sharepoint/v3/contenttype/forms"/>
  </ds:schemaRefs>
</ds:datastoreItem>
</file>

<file path=customXml/itemProps2.xml><?xml version="1.0" encoding="utf-8"?>
<ds:datastoreItem xmlns:ds="http://schemas.openxmlformats.org/officeDocument/2006/customXml" ds:itemID="{6D28B8AA-4139-4D69-9D3B-C529F2E8D3AD}">
  <ds:schemaRef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de713b1e-af27-4992-b975-ff1b0503d55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7ED2FAC-5055-4E6B-A8A4-39EA0BCD5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13b1e-af27-4992-b975-ff1b0503d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6281</TotalTime>
  <Words>559</Words>
  <Application>Microsoft Office PowerPoint</Application>
  <PresentationFormat>On-screen Show (4:3)</PresentationFormat>
  <Paragraphs>39</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Calibri</vt:lpstr>
      <vt:lpstr>Corbel</vt:lpstr>
      <vt:lpstr>Wingdings</vt:lpstr>
      <vt:lpstr>Wingdings 2</vt:lpstr>
      <vt:lpstr>Wingdings 3</vt:lpstr>
      <vt:lpstr>Default Theme</vt:lpstr>
      <vt:lpstr>Update on Amendment 33: Gulf King Mackerel Sector Allocations + Review of Joint CMP FMP Objectives  CMP AP Meeting – Dec 2022</vt:lpstr>
      <vt:lpstr>Draft Amendment Status</vt:lpstr>
      <vt:lpstr>Gulf Council &amp; South Atlantic Council Joint Coastal CMP FMP Objectives</vt:lpstr>
      <vt:lpstr>Gulf Council &amp; South Atlantic Council Joint Coastal CMP FMP Objectives</vt:lpstr>
      <vt:lpstr>Gulf Council &amp; South Atlantic Council Joint Coastal CMP FMP Objectives</vt:lpstr>
      <vt:lpstr>Gulf Council &amp; South Atlantic Council Joint Coastal CMP FMP Objectives</vt:lpstr>
      <vt:lpstr>Questions? Other edits to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Migratory Pelagic Amendments 26 &amp; 28</dc:title>
  <dc:creator>Emily Muehlstein</dc:creator>
  <cp:lastModifiedBy>John Froeschke</cp:lastModifiedBy>
  <cp:revision>146</cp:revision>
  <dcterms:created xsi:type="dcterms:W3CDTF">2015-03-26T11:49:13Z</dcterms:created>
  <dcterms:modified xsi:type="dcterms:W3CDTF">2022-11-23T13:19:08Z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0x0101007B44D8A6E0F77C4B8D6FE75E2438853B</vt:lpwstr>
  </property>
</Properties>
</file>