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302" r:id="rId3"/>
    <p:sldId id="290" r:id="rId4"/>
    <p:sldId id="283" r:id="rId5"/>
    <p:sldId id="284" r:id="rId6"/>
    <p:sldId id="256" r:id="rId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A52"/>
    <a:srgbClr val="4630AE"/>
    <a:srgbClr val="7030A0"/>
    <a:srgbClr val="2F4DBC"/>
    <a:srgbClr val="2E8CCB"/>
    <a:srgbClr val="31D4D5"/>
    <a:srgbClr val="39DB9C"/>
    <a:srgbClr val="41E064"/>
    <a:srgbClr val="63E549"/>
    <a:srgbClr val="FF8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429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176" y="936"/>
      </p:cViewPr>
      <p:guideLst>
        <p:guide orient="horz" pos="254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028F-9DFB-460A-AFF1-967A891DF818}" type="datetimeFigureOut">
              <a:rPr lang="en-US" smtClean="0"/>
              <a:t>3/22/21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6755-0863-4F4F-86A1-B9A6D61B6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277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028F-9DFB-460A-AFF1-967A891DF818}" type="datetimeFigureOut">
              <a:rPr lang="en-US" smtClean="0"/>
              <a:t>3/22/21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6755-0863-4F4F-86A1-B9A6D61B6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93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028F-9DFB-460A-AFF1-967A891DF818}" type="datetimeFigureOut">
              <a:rPr lang="en-US" smtClean="0"/>
              <a:t>3/22/21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6755-0863-4F4F-86A1-B9A6D61B6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14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Baskerville Old Face" panose="02020602080505020303" pitchFamily="18" charset="0"/>
              </a:defRPr>
            </a:lvl1pPr>
            <a:lvl2pPr>
              <a:defRPr>
                <a:latin typeface="Baskerville Old Face" panose="02020602080505020303" pitchFamily="18" charset="0"/>
              </a:defRPr>
            </a:lvl2pPr>
            <a:lvl3pPr>
              <a:defRPr>
                <a:latin typeface="Baskerville Old Face" panose="02020602080505020303" pitchFamily="18" charset="0"/>
              </a:defRPr>
            </a:lvl3pPr>
            <a:lvl4pPr>
              <a:defRPr>
                <a:latin typeface="Baskerville Old Face" panose="02020602080505020303" pitchFamily="18" charset="0"/>
              </a:defRPr>
            </a:lvl4pPr>
            <a:lvl5pPr>
              <a:defRPr>
                <a:latin typeface="Baskerville Old Face" panose="020206020805050203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028F-9DFB-460A-AFF1-967A891DF818}" type="datetimeFigureOut">
              <a:rPr lang="en-US" smtClean="0"/>
              <a:t>3/22/21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6755-0863-4F4F-86A1-B9A6D61B6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255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028F-9DFB-460A-AFF1-967A891DF818}" type="datetimeFigureOut">
              <a:rPr lang="en-US" smtClean="0"/>
              <a:t>3/22/21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6755-0863-4F4F-86A1-B9A6D61B6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73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028F-9DFB-460A-AFF1-967A891DF818}" type="datetimeFigureOut">
              <a:rPr lang="en-US" smtClean="0"/>
              <a:t>3/22/21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6755-0863-4F4F-86A1-B9A6D61B6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27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028F-9DFB-460A-AFF1-967A891DF818}" type="datetimeFigureOut">
              <a:rPr lang="en-US" smtClean="0"/>
              <a:t>3/22/21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6755-0863-4F4F-86A1-B9A6D61B6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18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028F-9DFB-460A-AFF1-967A891DF818}" type="datetimeFigureOut">
              <a:rPr lang="en-US" smtClean="0"/>
              <a:t>3/22/21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6755-0863-4F4F-86A1-B9A6D61B6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338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028F-9DFB-460A-AFF1-967A891DF818}" type="datetimeFigureOut">
              <a:rPr lang="en-US" smtClean="0"/>
              <a:t>3/22/21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6755-0863-4F4F-86A1-B9A6D61B6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43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028F-9DFB-460A-AFF1-967A891DF818}" type="datetimeFigureOut">
              <a:rPr lang="en-US" smtClean="0"/>
              <a:t>3/22/21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6755-0863-4F4F-86A1-B9A6D61B6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764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028F-9DFB-460A-AFF1-967A891DF818}" type="datetimeFigureOut">
              <a:rPr lang="en-US" smtClean="0"/>
              <a:t>3/22/21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6755-0863-4F4F-86A1-B9A6D61B6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45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0028F-9DFB-460A-AFF1-967A891DF818}" type="datetimeFigureOut">
              <a:rPr lang="en-US" smtClean="0"/>
              <a:t>3/22/21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F6755-0863-4F4F-86A1-B9A6D61B6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9409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Sara.wissmann@noaa.gov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RESTORE – Proposed Project/Draft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announced on March 22, 2021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DDF0FB-4EB0-A84A-B379-E84C151C0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846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Pilot implementation of AIS in the GOM state- permitted shrimp fishery to better understand nearshore/inshore fishing effort to reduce sea turtle bycatch</a:t>
            </a:r>
          </a:p>
        </p:txBody>
      </p:sp>
    </p:spTree>
    <p:extLst>
      <p:ext uri="{BB962C8B-B14F-4D97-AF65-F5344CB8AC3E}">
        <p14:creationId xmlns:p14="http://schemas.microsoft.com/office/powerpoint/2010/main" val="126976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GOM Shrimp Effort Data Collection </a:t>
            </a:r>
            <a:br>
              <a:rPr lang="en-US" sz="32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5153"/>
            <a:ext cx="10602191" cy="5249686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Automatic Identification System (AIS):</a:t>
            </a:r>
          </a:p>
          <a:p>
            <a:pPr lvl="1">
              <a:spcAft>
                <a:spcPts val="1200"/>
              </a:spcAft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Automatic tracking technology that uses transponders on vessels to collect information - speed, and course, at regular intervals via local (&lt;40 m) receivers operated USCG, and via satellites.</a:t>
            </a:r>
          </a:p>
          <a:p>
            <a:pPr lvl="1">
              <a:spcAft>
                <a:spcPts val="1200"/>
              </a:spcAft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Vessel name and VHF call sign, is programmed when installing the equipment and is also transmitted regularly</a:t>
            </a:r>
          </a:p>
          <a:p>
            <a:pPr lvl="1">
              <a:spcAft>
                <a:spcPts val="1200"/>
              </a:spcAft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original purpose of AIS was solely collision avoidance -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safety</a:t>
            </a:r>
          </a:p>
          <a:p>
            <a:pPr lvl="1">
              <a:spcAft>
                <a:spcPts val="1200"/>
              </a:spcAft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AIS classes required</a:t>
            </a:r>
          </a:p>
          <a:p>
            <a:pPr lvl="1">
              <a:spcAft>
                <a:spcPts val="1200"/>
              </a:spcAft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A-commercial/shipping  &gt;65ft , towing, passenger vessels-150</a:t>
            </a:r>
          </a:p>
          <a:p>
            <a:pPr lvl="1">
              <a:spcAft>
                <a:spcPts val="1200"/>
              </a:spcAft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B-fishing vessels &gt;65ft (most federal shrimp fleet)</a:t>
            </a:r>
          </a:p>
        </p:txBody>
      </p:sp>
    </p:spTree>
    <p:extLst>
      <p:ext uri="{BB962C8B-B14F-4D97-AF65-F5344CB8AC3E}">
        <p14:creationId xmlns:p14="http://schemas.microsoft.com/office/powerpoint/2010/main" val="516015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Data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Collection</a:t>
            </a:r>
            <a:r>
              <a:rPr lang="en-US" sz="3600" dirty="0"/>
              <a:t> Transmitter Technology</a:t>
            </a:r>
            <a:br>
              <a:rPr lang="en-US" sz="3200" dirty="0">
                <a:solidFill>
                  <a:schemeClr val="accent3"/>
                </a:solidFill>
                <a:latin typeface="Oswald" panose="02000503000000000000" pitchFamily="2" charset="0"/>
              </a:rPr>
            </a:br>
            <a:endParaRPr lang="en-US" sz="2400" dirty="0">
              <a:solidFill>
                <a:schemeClr val="accent3"/>
              </a:solidFill>
              <a:latin typeface="Oswald" panose="020005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163043"/>
            <a:ext cx="10515600" cy="524968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AIS ,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cELBs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VMS (reef/rock) – means of collection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000" dirty="0">
              <a:latin typeface="Baskerville Old Face" panose="02020602080505020303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018" y="2178208"/>
            <a:ext cx="3836644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7609"/>
            <a:ext cx="3558746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4791896"/>
            <a:ext cx="3636741" cy="409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Oswald" panose="02000503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3G cELB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74941" y="4825494"/>
            <a:ext cx="2977980" cy="409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Oswald" panose="02000503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AIS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111682" y="4825494"/>
            <a:ext cx="3914640" cy="409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Oswald" panose="02000503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4G cELB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18085" r="15715" b="11422"/>
          <a:stretch/>
        </p:blipFill>
        <p:spPr>
          <a:xfrm>
            <a:off x="4250341" y="2189425"/>
            <a:ext cx="297798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63115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  <a:br>
              <a:rPr lang="en-US" sz="3200" dirty="0">
                <a:solidFill>
                  <a:schemeClr val="accent3"/>
                </a:solidFill>
                <a:latin typeface="Oswald" panose="02000503000000000000" pitchFamily="2" charset="0"/>
              </a:rPr>
            </a:br>
            <a:endParaRPr lang="en-US" sz="2400" dirty="0">
              <a:solidFill>
                <a:schemeClr val="accent3"/>
              </a:solidFill>
              <a:latin typeface="Oswald" panose="02000503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" t="6157" r="4843" b="19740"/>
          <a:stretch/>
        </p:blipFill>
        <p:spPr>
          <a:xfrm>
            <a:off x="228600" y="1997242"/>
            <a:ext cx="5718411" cy="36576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" t="6842" r="5490" b="20351"/>
          <a:stretch/>
        </p:blipFill>
        <p:spPr>
          <a:xfrm>
            <a:off x="6096000" y="1997242"/>
            <a:ext cx="5816907" cy="36576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8600" y="1576137"/>
            <a:ext cx="5718411" cy="409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Oswald" panose="02000503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cELB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34336" y="1570366"/>
            <a:ext cx="5718411" cy="409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Oswald" panose="02000503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AIS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E138F5-93F2-2B45-8C53-17C50CED9C47}"/>
              </a:ext>
            </a:extLst>
          </p:cNvPr>
          <p:cNvSpPr/>
          <p:nvPr/>
        </p:nvSpPr>
        <p:spPr>
          <a:xfrm>
            <a:off x="3913319" y="6361607"/>
            <a:ext cx="4010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 Department of Transportation system</a:t>
            </a:r>
          </a:p>
        </p:txBody>
      </p:sp>
    </p:spTree>
    <p:extLst>
      <p:ext uri="{BB962C8B-B14F-4D97-AF65-F5344CB8AC3E}">
        <p14:creationId xmlns:p14="http://schemas.microsoft.com/office/powerpoint/2010/main" val="4210549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  <a:br>
              <a:rPr lang="en-US" sz="3200" dirty="0">
                <a:solidFill>
                  <a:schemeClr val="accent3"/>
                </a:solidFill>
                <a:latin typeface="Oswald" panose="02000503000000000000" pitchFamily="2" charset="0"/>
              </a:rPr>
            </a:br>
            <a:endParaRPr lang="en-US" sz="2400" dirty="0">
              <a:solidFill>
                <a:schemeClr val="accent3"/>
              </a:solidFill>
              <a:latin typeface="Oswald" panose="02000503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" t="5921" r="5172" b="19737"/>
          <a:stretch/>
        </p:blipFill>
        <p:spPr>
          <a:xfrm>
            <a:off x="217848" y="1997242"/>
            <a:ext cx="5729163" cy="36576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7" t="6250" r="4603" b="19408"/>
          <a:stretch/>
        </p:blipFill>
        <p:spPr>
          <a:xfrm>
            <a:off x="6232357" y="1997242"/>
            <a:ext cx="5761530" cy="36576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8600" y="1576137"/>
            <a:ext cx="5718411" cy="409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Oswald" panose="02000503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cELB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32357" y="1570366"/>
            <a:ext cx="5620390" cy="409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Oswald" panose="02000503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AIS</a:t>
            </a:r>
          </a:p>
        </p:txBody>
      </p:sp>
    </p:spTree>
    <p:extLst>
      <p:ext uri="{BB962C8B-B14F-4D97-AF65-F5344CB8AC3E}">
        <p14:creationId xmlns:p14="http://schemas.microsoft.com/office/powerpoint/2010/main" val="2712889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0373" y="577202"/>
            <a:ext cx="8703211" cy="1927273"/>
          </a:xfrm>
        </p:spPr>
        <p:txBody>
          <a:bodyPr anchor="ctr" anchorCtr="0">
            <a:noAutofit/>
          </a:bodyPr>
          <a:lstStyle/>
          <a:p>
            <a:pPr>
              <a:lnSpc>
                <a:spcPts val="64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Goal:  test AIS class B on inshore/nearshore  in Gulf state-permitted shrimp vessels (otter and skimmer)*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Purpose:  guide future restoration planning, enhance GMT efforts to reduce sea turtle bycatch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1709" y="3282035"/>
            <a:ext cx="9144000" cy="228517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Implementing: voluntary portion of state-permitted vessels (state managers)</a:t>
            </a:r>
          </a:p>
          <a:p>
            <a:endParaRPr lang="en-US" sz="2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Funding: pays for the AIS unit cost and installation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FE6A27-CEB6-2544-8491-145C493C7C92}"/>
              </a:ext>
            </a:extLst>
          </p:cNvPr>
          <p:cNvSpPr/>
          <p:nvPr/>
        </p:nvSpPr>
        <p:spPr>
          <a:xfrm>
            <a:off x="5493433" y="575214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Google Sans"/>
              </a:rPr>
              <a:t>More Information:  Sara </a:t>
            </a:r>
            <a:r>
              <a:rPr lang="en-US" dirty="0" err="1">
                <a:solidFill>
                  <a:schemeClr val="tx2"/>
                </a:solidFill>
                <a:latin typeface="Google Sans"/>
              </a:rPr>
              <a:t>Wissmann</a:t>
            </a:r>
            <a:r>
              <a:rPr lang="en-US" dirty="0">
                <a:solidFill>
                  <a:schemeClr val="tx2"/>
                </a:solidFill>
                <a:latin typeface="Google Sans"/>
              </a:rPr>
              <a:t> - NOAA</a:t>
            </a:r>
          </a:p>
          <a:p>
            <a:r>
              <a:rPr lang="en-US" dirty="0">
                <a:solidFill>
                  <a:schemeClr val="tx2"/>
                </a:solidFill>
                <a:latin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Sara.wissmann@noaa.gov</a:t>
            </a:r>
            <a:endParaRPr lang="en-US" dirty="0">
              <a:solidFill>
                <a:schemeClr val="tx2"/>
              </a:solidFill>
              <a:latin typeface="Roboto"/>
            </a:endParaRPr>
          </a:p>
          <a:p>
            <a:r>
              <a:rPr lang="en-US" dirty="0">
                <a:solidFill>
                  <a:schemeClr val="tx2"/>
                </a:solidFill>
                <a:latin typeface="Roboto"/>
              </a:rPr>
              <a:t>301-427-8446 • Work</a:t>
            </a:r>
          </a:p>
        </p:txBody>
      </p:sp>
    </p:spTree>
    <p:extLst>
      <p:ext uri="{BB962C8B-B14F-4D97-AF65-F5344CB8AC3E}">
        <p14:creationId xmlns:p14="http://schemas.microsoft.com/office/powerpoint/2010/main" val="4216335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ight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7030A0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GeorgiaFonts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2158</TotalTime>
  <Words>252</Words>
  <Application>Microsoft Macintosh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Baskerville Old Face</vt:lpstr>
      <vt:lpstr>Calibri</vt:lpstr>
      <vt:lpstr>Georgia</vt:lpstr>
      <vt:lpstr>Google Sans</vt:lpstr>
      <vt:lpstr>Oswald</vt:lpstr>
      <vt:lpstr>Roboto</vt:lpstr>
      <vt:lpstr>Office Theme</vt:lpstr>
      <vt:lpstr>RESTORE – Proposed Project/Draft announced on March 22, 2021  </vt:lpstr>
      <vt:lpstr>GOM Shrimp Effort Data Collection  </vt:lpstr>
      <vt:lpstr>Data Collection Transmitter Technology </vt:lpstr>
      <vt:lpstr>Comparison </vt:lpstr>
      <vt:lpstr>Comparison </vt:lpstr>
      <vt:lpstr>Goal:  test AIS class B on inshore/nearshore  in Gulf state-permitted shrimp vessels (otter and skimmer)* Purpose:  guide future restoration planning, enhance GMT efforts to reduce sea turtle bycatch</vt:lpstr>
    </vt:vector>
  </TitlesOfParts>
  <Company>NOAA Fisheries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Williams</dc:creator>
  <cp:lastModifiedBy>Liz Scott-Denton</cp:lastModifiedBy>
  <cp:revision>206</cp:revision>
  <cp:lastPrinted>2020-02-21T17:41:03Z</cp:lastPrinted>
  <dcterms:created xsi:type="dcterms:W3CDTF">2020-02-14T20:29:09Z</dcterms:created>
  <dcterms:modified xsi:type="dcterms:W3CDTF">2021-03-22T20:11:40Z</dcterms:modified>
</cp:coreProperties>
</file>