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06C6D2-1400-4CF4-8012-07AC30C773B3}" v="34" dt="2024-04-08T13:45:40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754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21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B5A34-C034-43A5-97BC-187C6DBD4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F2B956-2DB5-4821-BB30-684315250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22EDC-35F1-42D6-8DCA-E7BC33C3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88C1-7ECF-4F91-AE1E-A3ECF36C9A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5BCB7-495A-41CF-AB74-9640AB32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52CCF-7EB3-4EF5-91BC-72364171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4A62-E2CE-44C5-A05F-FC87321B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5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824F9-139E-4616-AB28-E4FEA6F00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7F36E-0DF2-4741-9A83-6ACAC35B4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F0681-2661-4AC4-95AE-47B9B56FA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88C1-7ECF-4F91-AE1E-A3ECF36C9A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7B477-B22D-4E5D-BF5E-D1F8CD93F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07BCE-6738-4819-96D7-728C8532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4A62-E2CE-44C5-A05F-FC87321B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1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CEAFFB-53D8-4AAD-84B2-AE7D5138DF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B1086-E7DC-47AD-8AEC-4480DF689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3AB4D-19C6-4127-9778-74FAB5180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88C1-7ECF-4F91-AE1E-A3ECF36C9A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06DD4-3013-45B4-9E5A-72AC5600B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E7E99-355C-4F46-B0B4-D60AB486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4A62-E2CE-44C5-A05F-FC87321B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3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2130-D073-4CAC-BC95-C842358CB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F0007-A0D5-4550-86A4-5AE09031E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EC321-189B-4206-895D-92323C14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88C1-7ECF-4F91-AE1E-A3ECF36C9A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B385E-F5D2-4EEF-A12A-3B0A9140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803A4-A6D2-4240-A071-567E3DBF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4A62-E2CE-44C5-A05F-FC87321B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2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191D-5630-4A10-912A-E7B676D3B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95657-E9A8-4FAE-A864-F1520CCB1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8446C-5520-44B0-AC58-DE7621235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88C1-7ECF-4F91-AE1E-A3ECF36C9A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86337-367B-4D73-816D-6B244852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016E1-E53D-4BC4-8F28-C9FC5EBF3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4A62-E2CE-44C5-A05F-FC87321B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139AE-287F-4CFA-A2E8-E797533FC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2933C-BB4D-48BC-A7B0-72AE02291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101CF-5E5A-4654-A4D8-60187A7FD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5BD13-C3B2-4140-8C8C-3BC64FFB5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88C1-7ECF-4F91-AE1E-A3ECF36C9A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8A544-F648-42BE-9F02-FD159EA7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8B720-F27C-499E-BB7E-731F0D3C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4A62-E2CE-44C5-A05F-FC87321B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3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8388D-5BCD-47E8-960A-E417DE6D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56B6E-7AFC-48DC-A1CE-EA4C26491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74BFC3-080C-4161-9FF4-21DAA504C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D0BE1A-4B7B-405F-98EA-768C53037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A8B761-B819-48F2-B755-478BDA577E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2077D3-413D-4D76-9E62-A9018F58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88C1-7ECF-4F91-AE1E-A3ECF36C9A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D43A3C-A6F9-41A0-8312-4BDA6ACB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63A947-9647-400A-AD9B-BD017D64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4A62-E2CE-44C5-A05F-FC87321B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5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38083-A6B4-4591-ABA5-4FB3EA4F3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D3E3D3-5997-4BE6-8B77-C8CD5F341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88C1-7ECF-4F91-AE1E-A3ECF36C9A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54706-B5DF-41C6-874A-31F2717E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DC026-241E-450F-AB98-A16B48D1D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4A62-E2CE-44C5-A05F-FC87321B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7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B1F3C3-D72D-4382-AF83-E7441375E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88C1-7ECF-4F91-AE1E-A3ECF36C9A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EBBC6-46B9-4F17-B69C-1B767D309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95CEB-BC16-4C9B-AD07-EC8CFFDB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4A62-E2CE-44C5-A05F-FC87321B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3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E1082-4C20-4243-8D58-E156F0EB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061F-87AC-477A-9931-00B5607F4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AF0B4-45EE-4A4C-A3FE-725D8B4D1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5A07D-C721-4682-BE4C-0D969BC2C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88C1-7ECF-4F91-AE1E-A3ECF36C9A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033C7-7D03-4A12-B7EA-95DE02310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06A31-8CE4-4360-A9AC-8C62470D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4A62-E2CE-44C5-A05F-FC87321B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0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B7DE5-8285-4BA1-9855-FBE70F85C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3B5BBD-BCDC-4081-8B9B-945CABB36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295B9-F1D2-48D5-94E0-96EA85AC6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F79AF-8998-4291-934B-8892491AF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88C1-7ECF-4F91-AE1E-A3ECF36C9A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60930-CB48-49EA-BD56-83DFB81E9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E613D-5749-472F-87B0-AE797A63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4A62-E2CE-44C5-A05F-FC87321B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0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FF65C2-D61A-4710-A5C4-139E6A2E6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35D48-F1E3-4E03-BFF7-8D1DC3712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01593-7ACA-4CCD-93B6-47F2D27B1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588C1-7ECF-4F91-AE1E-A3ECF36C9A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19AAF-FB07-48B2-A7A3-55C493960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F7935-D7EC-432E-9A99-10D8AF4E0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A4A62-E2CE-44C5-A05F-FC87321B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9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237AB97-F5F8-45CE-98CD-8E489536AA76}"/>
              </a:ext>
            </a:extLst>
          </p:cNvPr>
          <p:cNvCxnSpPr>
            <a:cxnSpLocks/>
          </p:cNvCxnSpPr>
          <p:nvPr/>
        </p:nvCxnSpPr>
        <p:spPr>
          <a:xfrm>
            <a:off x="230188" y="3959848"/>
            <a:ext cx="1175886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7919EE2-6776-4394-A929-BECF6ED313FD}"/>
              </a:ext>
            </a:extLst>
          </p:cNvPr>
          <p:cNvCxnSpPr>
            <a:cxnSpLocks/>
          </p:cNvCxnSpPr>
          <p:nvPr/>
        </p:nvCxnSpPr>
        <p:spPr>
          <a:xfrm>
            <a:off x="310399" y="3402040"/>
            <a:ext cx="1175886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DDC2F5C-57CF-4BE6-968F-2868738AAD49}"/>
              </a:ext>
            </a:extLst>
          </p:cNvPr>
          <p:cNvSpPr txBox="1"/>
          <p:nvPr/>
        </p:nvSpPr>
        <p:spPr>
          <a:xfrm>
            <a:off x="135399" y="3537958"/>
            <a:ext cx="317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RF 59 IFQ Permit Requirements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90B3D4-DBF2-408F-9DDB-C3200D71B0BA}"/>
              </a:ext>
            </a:extLst>
          </p:cNvPr>
          <p:cNvSpPr txBox="1"/>
          <p:nvPr/>
        </p:nvSpPr>
        <p:spPr>
          <a:xfrm>
            <a:off x="230188" y="3091086"/>
            <a:ext cx="2297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RF 60 IFQ Distribution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97218D-3353-4754-A0E8-22B7557505E2}"/>
              </a:ext>
            </a:extLst>
          </p:cNvPr>
          <p:cNvSpPr txBox="1"/>
          <p:nvPr/>
        </p:nvSpPr>
        <p:spPr>
          <a:xfrm>
            <a:off x="207420" y="1912825"/>
            <a:ext cx="341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FA Spanish Mackerel Catch Levels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453611-681A-4479-8D8F-131F1642EDD6}"/>
              </a:ext>
            </a:extLst>
          </p:cNvPr>
          <p:cNvCxnSpPr>
            <a:cxnSpLocks/>
          </p:cNvCxnSpPr>
          <p:nvPr/>
        </p:nvCxnSpPr>
        <p:spPr>
          <a:xfrm>
            <a:off x="270293" y="4941588"/>
            <a:ext cx="1175886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5F03823-D3A4-490B-8B76-FB5A479C80DE}"/>
              </a:ext>
            </a:extLst>
          </p:cNvPr>
          <p:cNvSpPr txBox="1"/>
          <p:nvPr/>
        </p:nvSpPr>
        <p:spPr>
          <a:xfrm>
            <a:off x="121056" y="4515015"/>
            <a:ext cx="352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RF 61 Mid-Water Snapper Complex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A0ADF05-33F2-4694-8F15-0DF917D3CA6D}"/>
              </a:ext>
            </a:extLst>
          </p:cNvPr>
          <p:cNvCxnSpPr>
            <a:cxnSpLocks/>
          </p:cNvCxnSpPr>
          <p:nvPr/>
        </p:nvCxnSpPr>
        <p:spPr>
          <a:xfrm>
            <a:off x="230188" y="4389641"/>
            <a:ext cx="11758863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1C32A79-61FA-4252-AD7A-F51C33D8D7EF}"/>
              </a:ext>
            </a:extLst>
          </p:cNvPr>
          <p:cNvSpPr/>
          <p:nvPr/>
        </p:nvSpPr>
        <p:spPr>
          <a:xfrm>
            <a:off x="135399" y="4082349"/>
            <a:ext cx="2440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RF 58 SWG Catch Levels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BD178F-C369-4267-8D85-B422E10790A1}"/>
              </a:ext>
            </a:extLst>
          </p:cNvPr>
          <p:cNvSpPr txBox="1"/>
          <p:nvPr/>
        </p:nvSpPr>
        <p:spPr>
          <a:xfrm>
            <a:off x="11002002" y="5987517"/>
            <a:ext cx="1194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</a:p>
        </p:txBody>
      </p:sp>
      <p:sp>
        <p:nvSpPr>
          <p:cNvPr id="2" name="OTLSHAPE_SLT_cf2603a2b58e4b5eab3cf249221c9975_Shape">
            <a:extLst>
              <a:ext uri="{FF2B5EF4-FFF2-40B4-BE49-F238E27FC236}">
                <a16:creationId xmlns:a16="http://schemas.microsoft.com/office/drawing/2014/main" id="{320B9292-7F63-4CFB-BA54-FD22F4CF08B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012497" y="6015749"/>
            <a:ext cx="1996506" cy="297035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5E44848-858A-4169-A741-B1031B7F328E}"/>
              </a:ext>
            </a:extLst>
          </p:cNvPr>
          <p:cNvSpPr txBox="1"/>
          <p:nvPr/>
        </p:nvSpPr>
        <p:spPr>
          <a:xfrm>
            <a:off x="149871" y="5966809"/>
            <a:ext cx="1060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1A2E35-9959-4B24-AD90-D7D7236891D4}"/>
              </a:ext>
            </a:extLst>
          </p:cNvPr>
          <p:cNvSpPr txBox="1"/>
          <p:nvPr/>
        </p:nvSpPr>
        <p:spPr>
          <a:xfrm>
            <a:off x="8295738" y="5987517"/>
            <a:ext cx="98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August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A87FEA-EF56-404E-8999-E6DEECEAE32C}"/>
              </a:ext>
            </a:extLst>
          </p:cNvPr>
          <p:cNvSpPr txBox="1"/>
          <p:nvPr/>
        </p:nvSpPr>
        <p:spPr>
          <a:xfrm>
            <a:off x="2943651" y="5991942"/>
            <a:ext cx="692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</a:p>
        </p:txBody>
      </p:sp>
      <p:sp>
        <p:nvSpPr>
          <p:cNvPr id="33" name="OTLSHAPE_SLT_cf2603a2b58e4b5eab3cf249221c9975_Shape">
            <a:extLst>
              <a:ext uri="{FF2B5EF4-FFF2-40B4-BE49-F238E27FC236}">
                <a16:creationId xmlns:a16="http://schemas.microsoft.com/office/drawing/2014/main" id="{46F6BD56-5746-4D0D-8DD7-F357F176B43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551764" y="6005834"/>
            <a:ext cx="2091832" cy="297035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OTLSHAPE_SLT_cf2603a2b58e4b5eab3cf249221c9975_Shape">
            <a:extLst>
              <a:ext uri="{FF2B5EF4-FFF2-40B4-BE49-F238E27FC236}">
                <a16:creationId xmlns:a16="http://schemas.microsoft.com/office/drawing/2014/main" id="{14C0BBD1-6751-41A8-8C3A-4F44AA61962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10595" y="6021355"/>
            <a:ext cx="1995874" cy="297035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OTLSHAPE_SLT_cf2603a2b58e4b5eab3cf249221c9975_Shape">
            <a:extLst>
              <a:ext uri="{FF2B5EF4-FFF2-40B4-BE49-F238E27FC236}">
                <a16:creationId xmlns:a16="http://schemas.microsoft.com/office/drawing/2014/main" id="{27BBC10B-E9C1-4338-8528-F5A28C764C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072810" y="6021355"/>
            <a:ext cx="1908145" cy="297035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8841BE3-F9CB-450C-AEC0-57E581537D87}"/>
              </a:ext>
            </a:extLst>
          </p:cNvPr>
          <p:cNvSpPr txBox="1"/>
          <p:nvPr/>
        </p:nvSpPr>
        <p:spPr>
          <a:xfrm>
            <a:off x="5643596" y="5979836"/>
            <a:ext cx="692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</a:p>
        </p:txBody>
      </p:sp>
      <p:sp>
        <p:nvSpPr>
          <p:cNvPr id="38" name="OTLSHAPE_M_f747e3545a8c4dd59e9c3f1e2ea735fb_Shape" descr="Draft Options">
            <a:extLst>
              <a:ext uri="{FF2B5EF4-FFF2-40B4-BE49-F238E27FC236}">
                <a16:creationId xmlns:a16="http://schemas.microsoft.com/office/drawing/2014/main" id="{3CD7BCB7-35A4-44BB-857C-D7DBF60CD29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876494" y="3828349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OTLSHAPE_M_f747e3545a8c4dd59e9c3f1e2ea735fb_Shape" descr="Presentation">
            <a:extLst>
              <a:ext uri="{FF2B5EF4-FFF2-40B4-BE49-F238E27FC236}">
                <a16:creationId xmlns:a16="http://schemas.microsoft.com/office/drawing/2014/main" id="{EA770AC7-70D4-4758-AEB1-DA112480A28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270317" y="3265978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OTLSHAPE_M_f747e3545a8c4dd59e9c3f1e2ea735fb_Shape" descr="Presentation">
            <a:extLst>
              <a:ext uri="{FF2B5EF4-FFF2-40B4-BE49-F238E27FC236}">
                <a16:creationId xmlns:a16="http://schemas.microsoft.com/office/drawing/2014/main" id="{F5F236BE-7F92-4A64-831D-E3935EAE65B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444301" y="3839027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OTLSHAPE_M_f747e3545a8c4dd59e9c3f1e2ea735fb_Shape" descr="Draft Options">
            <a:extLst>
              <a:ext uri="{FF2B5EF4-FFF2-40B4-BE49-F238E27FC236}">
                <a16:creationId xmlns:a16="http://schemas.microsoft.com/office/drawing/2014/main" id="{8274ADAF-D784-466F-8E11-8A20428C846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635050" y="3266708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OTLSHAPE_M_f747e3545a8c4dd59e9c3f1e2ea735fb_Shape" descr="Public Hearing Draft">
            <a:extLst>
              <a:ext uri="{FF2B5EF4-FFF2-40B4-BE49-F238E27FC236}">
                <a16:creationId xmlns:a16="http://schemas.microsoft.com/office/drawing/2014/main" id="{12A648B1-6801-4FFC-B98D-D967A98118C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531524" y="3831509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OTLSHAPE_M_f747e3545a8c4dd59e9c3f1e2ea735fb_Shape" descr="Draft Options">
            <a:extLst>
              <a:ext uri="{FF2B5EF4-FFF2-40B4-BE49-F238E27FC236}">
                <a16:creationId xmlns:a16="http://schemas.microsoft.com/office/drawing/2014/main" id="{00E120FB-AFFC-48CF-B5A3-69A3F71E72B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443985" y="4812403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OTLSHAPE_M_f747e3545a8c4dd59e9c3f1e2ea735fb_Shape" descr="Presentation">
            <a:extLst>
              <a:ext uri="{FF2B5EF4-FFF2-40B4-BE49-F238E27FC236}">
                <a16:creationId xmlns:a16="http://schemas.microsoft.com/office/drawing/2014/main" id="{B2C1E32F-14C2-4BA4-9763-8A120F4AD01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282392" y="4254069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64A811-E163-45F7-A8E1-E66302AF758F}"/>
              </a:ext>
            </a:extLst>
          </p:cNvPr>
          <p:cNvSpPr txBox="1"/>
          <p:nvPr/>
        </p:nvSpPr>
        <p:spPr>
          <a:xfrm>
            <a:off x="213305" y="2450136"/>
            <a:ext cx="3142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FA Gag management Measures</a:t>
            </a:r>
          </a:p>
        </p:txBody>
      </p:sp>
      <p:sp>
        <p:nvSpPr>
          <p:cNvPr id="45" name="OTLSHAPE_M_f747e3545a8c4dd59e9c3f1e2ea735fb_Shape" descr="Draft Options.  Council decided to stop work on this action.">
            <a:extLst>
              <a:ext uri="{FF2B5EF4-FFF2-40B4-BE49-F238E27FC236}">
                <a16:creationId xmlns:a16="http://schemas.microsoft.com/office/drawing/2014/main" id="{15137544-2457-4832-AA28-72D5226B5B65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52946" y="2812742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OTLSHAPE_M_f747e3545a8c4dd59e9c3f1e2ea735fb_Shape">
            <a:extLst>
              <a:ext uri="{FF2B5EF4-FFF2-40B4-BE49-F238E27FC236}">
                <a16:creationId xmlns:a16="http://schemas.microsoft.com/office/drawing/2014/main" id="{696B5B84-3EC0-4FC6-8E79-B5DF6251FA25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5883127" y="1654173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99BBA6A-5E06-4112-9878-93482BEFB0FD}"/>
              </a:ext>
            </a:extLst>
          </p:cNvPr>
          <p:cNvSpPr txBox="1"/>
          <p:nvPr/>
        </p:nvSpPr>
        <p:spPr>
          <a:xfrm>
            <a:off x="149871" y="761127"/>
            <a:ext cx="341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FA Lane Snapper Catch Levels</a:t>
            </a:r>
          </a:p>
        </p:txBody>
      </p:sp>
      <p:sp>
        <p:nvSpPr>
          <p:cNvPr id="49" name="Oval 48" descr="Final Action">
            <a:extLst>
              <a:ext uri="{FF2B5EF4-FFF2-40B4-BE49-F238E27FC236}">
                <a16:creationId xmlns:a16="http://schemas.microsoft.com/office/drawing/2014/main" id="{52219D1C-AB20-4D0F-AEDE-ECA06D2CBABE}"/>
              </a:ext>
            </a:extLst>
          </p:cNvPr>
          <p:cNvSpPr/>
          <p:nvPr/>
        </p:nvSpPr>
        <p:spPr>
          <a:xfrm>
            <a:off x="452946" y="1084659"/>
            <a:ext cx="243805" cy="25408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D83973F-1BBE-4498-9BF4-8B27AADD53B6}"/>
              </a:ext>
            </a:extLst>
          </p:cNvPr>
          <p:cNvCxnSpPr>
            <a:cxnSpLocks/>
          </p:cNvCxnSpPr>
          <p:nvPr/>
        </p:nvCxnSpPr>
        <p:spPr>
          <a:xfrm>
            <a:off x="270292" y="5534818"/>
            <a:ext cx="11758863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AB243752-93F1-4DCC-9385-8B69B1F108B4}"/>
              </a:ext>
            </a:extLst>
          </p:cNvPr>
          <p:cNvSpPr/>
          <p:nvPr/>
        </p:nvSpPr>
        <p:spPr>
          <a:xfrm>
            <a:off x="213305" y="5161047"/>
            <a:ext cx="3126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FA Shrimp Vessel Position Data</a:t>
            </a:r>
          </a:p>
        </p:txBody>
      </p:sp>
      <p:sp>
        <p:nvSpPr>
          <p:cNvPr id="54" name="OTLSHAPE_M_f747e3545a8c4dd59e9c3f1e2ea735fb_Shape" descr="Discuss draft">
            <a:extLst>
              <a:ext uri="{FF2B5EF4-FFF2-40B4-BE49-F238E27FC236}">
                <a16:creationId xmlns:a16="http://schemas.microsoft.com/office/drawing/2014/main" id="{CA2E0456-882F-4C8D-8018-4E5AF1D1EE89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249390" y="5403379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413773-8D84-4F74-86D6-EE8EB2F8A084}"/>
              </a:ext>
            </a:extLst>
          </p:cNvPr>
          <p:cNvSpPr txBox="1"/>
          <p:nvPr/>
        </p:nvSpPr>
        <p:spPr>
          <a:xfrm>
            <a:off x="3593424" y="226002"/>
            <a:ext cx="5328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Regulatory Actions </a:t>
            </a:r>
            <a:r>
              <a:rPr lang="en-US" sz="2400" b="1" u="sng"/>
              <a:t>and Meetings </a:t>
            </a:r>
            <a:r>
              <a:rPr lang="en-US" sz="2400" b="1" u="sng" dirty="0"/>
              <a:t>- 2024 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BED047A-A39A-48B5-9414-7A5F7C46C8AD}"/>
              </a:ext>
            </a:extLst>
          </p:cNvPr>
          <p:cNvSpPr/>
          <p:nvPr/>
        </p:nvSpPr>
        <p:spPr>
          <a:xfrm>
            <a:off x="1012497" y="6626453"/>
            <a:ext cx="139653" cy="1618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D9865D-95BE-431E-8761-1C6F1E367EC7}"/>
              </a:ext>
            </a:extLst>
          </p:cNvPr>
          <p:cNvSpPr txBox="1"/>
          <p:nvPr/>
        </p:nvSpPr>
        <p:spPr>
          <a:xfrm>
            <a:off x="20439" y="6531968"/>
            <a:ext cx="6932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Final action</a:t>
            </a:r>
            <a:r>
              <a:rPr lang="en-US" sz="1400" dirty="0"/>
              <a:t>         </a:t>
            </a:r>
            <a:r>
              <a:rPr lang="en-US" sz="1400" u="sng" dirty="0"/>
              <a:t>Ongoing action</a:t>
            </a:r>
            <a:r>
              <a:rPr lang="en-US" sz="1400" dirty="0"/>
              <a:t>            </a:t>
            </a:r>
            <a:r>
              <a:rPr lang="en-US" sz="1400" u="sng" dirty="0"/>
              <a:t>AP meeting</a:t>
            </a:r>
            <a:r>
              <a:rPr lang="en-US" sz="1400" dirty="0"/>
              <a:t>             </a:t>
            </a:r>
            <a:r>
              <a:rPr lang="en-US" sz="1400" u="sng" dirty="0"/>
              <a:t>SSC meeting</a:t>
            </a:r>
            <a:r>
              <a:rPr lang="en-US" sz="1400" dirty="0"/>
              <a:t>           </a:t>
            </a:r>
            <a:r>
              <a:rPr lang="en-US" sz="1400" u="sng" dirty="0"/>
              <a:t>CCC meeting </a:t>
            </a:r>
          </a:p>
        </p:txBody>
      </p:sp>
      <p:cxnSp>
        <p:nvCxnSpPr>
          <p:cNvPr id="55" name="Straight Arrow Connector 54" descr="Draft Options">
            <a:extLst>
              <a:ext uri="{FF2B5EF4-FFF2-40B4-BE49-F238E27FC236}">
                <a16:creationId xmlns:a16="http://schemas.microsoft.com/office/drawing/2014/main" id="{42E7F4E0-B903-4ACD-BB82-4AC69536FD18}"/>
              </a:ext>
            </a:extLst>
          </p:cNvPr>
          <p:cNvCxnSpPr>
            <a:cxnSpLocks/>
          </p:cNvCxnSpPr>
          <p:nvPr/>
        </p:nvCxnSpPr>
        <p:spPr>
          <a:xfrm>
            <a:off x="304514" y="1771409"/>
            <a:ext cx="1175886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89076AF-7FF5-4E4B-8BF0-9E653B074373}"/>
              </a:ext>
            </a:extLst>
          </p:cNvPr>
          <p:cNvSpPr txBox="1"/>
          <p:nvPr/>
        </p:nvSpPr>
        <p:spPr>
          <a:xfrm>
            <a:off x="207420" y="1370410"/>
            <a:ext cx="244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For-hire Data Collection</a:t>
            </a:r>
          </a:p>
        </p:txBody>
      </p:sp>
      <p:sp>
        <p:nvSpPr>
          <p:cNvPr id="58" name="OTLSHAPE_M_f747e3545a8c4dd59e9c3f1e2ea735fb_Shape" descr="Presentation">
            <a:extLst>
              <a:ext uri="{FF2B5EF4-FFF2-40B4-BE49-F238E27FC236}">
                <a16:creationId xmlns:a16="http://schemas.microsoft.com/office/drawing/2014/main" id="{FA3AA755-5A4C-4637-9CDA-06920CAA817F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3276507" y="1642567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5F6851-DB9A-4343-9D61-0FBCA1FB0437}"/>
              </a:ext>
            </a:extLst>
          </p:cNvPr>
          <p:cNvSpPr txBox="1"/>
          <p:nvPr/>
        </p:nvSpPr>
        <p:spPr>
          <a:xfrm>
            <a:off x="10197193" y="226002"/>
            <a:ext cx="1562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Tab R, No. 6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5EB57EC-D597-731D-6E6A-BFAEF8BE9E0C}"/>
              </a:ext>
            </a:extLst>
          </p:cNvPr>
          <p:cNvCxnSpPr>
            <a:cxnSpLocks/>
            <a:endCxn id="9" idx="6"/>
          </p:cNvCxnSpPr>
          <p:nvPr/>
        </p:nvCxnSpPr>
        <p:spPr>
          <a:xfrm>
            <a:off x="304514" y="2353190"/>
            <a:ext cx="5807213" cy="10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TLSHAPE_M_f747e3545a8c4dd59e9c3f1e2ea735fb_Shape" descr="Draft">
            <a:extLst>
              <a:ext uri="{FF2B5EF4-FFF2-40B4-BE49-F238E27FC236}">
                <a16:creationId xmlns:a16="http://schemas.microsoft.com/office/drawing/2014/main" id="{F55A0BAE-58C9-E3AA-5583-7593EDB49BE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265220" y="2198322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 descr="Final Action">
            <a:extLst>
              <a:ext uri="{FF2B5EF4-FFF2-40B4-BE49-F238E27FC236}">
                <a16:creationId xmlns:a16="http://schemas.microsoft.com/office/drawing/2014/main" id="{26C83CE0-F1A3-6D44-FCD0-06DB6A332E9A}"/>
              </a:ext>
            </a:extLst>
          </p:cNvPr>
          <p:cNvSpPr/>
          <p:nvPr/>
        </p:nvSpPr>
        <p:spPr>
          <a:xfrm>
            <a:off x="5867922" y="2227214"/>
            <a:ext cx="243805" cy="25408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M_f747e3545a8c4dd59e9c3f1e2ea735fb_Shape" descr="Draft Options">
            <a:extLst>
              <a:ext uri="{FF2B5EF4-FFF2-40B4-BE49-F238E27FC236}">
                <a16:creationId xmlns:a16="http://schemas.microsoft.com/office/drawing/2014/main" id="{C6063C12-06DA-5CAC-3D91-208E4D7F63C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254902" y="4809803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OTLSHAPE_M_f747e3545a8c4dd59e9c3f1e2ea735fb_Shape" descr="Draft">
            <a:extLst>
              <a:ext uri="{FF2B5EF4-FFF2-40B4-BE49-F238E27FC236}">
                <a16:creationId xmlns:a16="http://schemas.microsoft.com/office/drawing/2014/main" id="{1DE8BF2E-5B3E-4025-B7BA-A85BF88D5A82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809040" y="4819434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OTLSHAPE_M_f747e3545a8c4dd59e9c3f1e2ea735fb_Shape" descr="Draft">
            <a:extLst>
              <a:ext uri="{FF2B5EF4-FFF2-40B4-BE49-F238E27FC236}">
                <a16:creationId xmlns:a16="http://schemas.microsoft.com/office/drawing/2014/main" id="{C3708C8F-37A0-8237-069E-E981C26D33C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8675822" y="4819434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Oval 25" descr="Final Action">
            <a:extLst>
              <a:ext uri="{FF2B5EF4-FFF2-40B4-BE49-F238E27FC236}">
                <a16:creationId xmlns:a16="http://schemas.microsoft.com/office/drawing/2014/main" id="{D210B199-F4FE-0824-E442-C75555F4F0AD}"/>
              </a:ext>
            </a:extLst>
          </p:cNvPr>
          <p:cNvSpPr/>
          <p:nvPr/>
        </p:nvSpPr>
        <p:spPr>
          <a:xfrm>
            <a:off x="11492030" y="4835717"/>
            <a:ext cx="243805" cy="25408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M_f747e3545a8c4dd59e9c3f1e2ea735fb_Shape" descr="Draft">
            <a:extLst>
              <a:ext uri="{FF2B5EF4-FFF2-40B4-BE49-F238E27FC236}">
                <a16:creationId xmlns:a16="http://schemas.microsoft.com/office/drawing/2014/main" id="{A567CD0E-E623-611C-65FA-077EA6EF5DEB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635050" y="4254069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OTLSHAPE_M_f747e3545a8c4dd59e9c3f1e2ea735fb_Shape" descr="Draft">
            <a:extLst>
              <a:ext uri="{FF2B5EF4-FFF2-40B4-BE49-F238E27FC236}">
                <a16:creationId xmlns:a16="http://schemas.microsoft.com/office/drawing/2014/main" id="{EC939924-A538-A6E4-322A-BEB76BFBEDBE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1531524" y="4270022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Oval 31" descr="Final Action">
            <a:extLst>
              <a:ext uri="{FF2B5EF4-FFF2-40B4-BE49-F238E27FC236}">
                <a16:creationId xmlns:a16="http://schemas.microsoft.com/office/drawing/2014/main" id="{625179F9-CD90-1538-EA3F-CA9EC18EBDE1}"/>
              </a:ext>
            </a:extLst>
          </p:cNvPr>
          <p:cNvSpPr/>
          <p:nvPr/>
        </p:nvSpPr>
        <p:spPr>
          <a:xfrm>
            <a:off x="11495379" y="5387663"/>
            <a:ext cx="243805" cy="25408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M_f747e3545a8c4dd59e9c3f1e2ea735fb_Shape" descr="Draft">
            <a:extLst>
              <a:ext uri="{FF2B5EF4-FFF2-40B4-BE49-F238E27FC236}">
                <a16:creationId xmlns:a16="http://schemas.microsoft.com/office/drawing/2014/main" id="{007F6EE0-07B6-6523-E7AD-32E6D8CD23D0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675822" y="5399132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OTLSHAPE_M_f747e3545a8c4dd59e9c3f1e2ea735fb_Shape" descr="Draft">
            <a:extLst>
              <a:ext uri="{FF2B5EF4-FFF2-40B4-BE49-F238E27FC236}">
                <a16:creationId xmlns:a16="http://schemas.microsoft.com/office/drawing/2014/main" id="{C553D445-7A2E-19ED-B1A4-497DDD08D811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675822" y="163740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OTLSHAPE_M_f747e3545a8c4dd59e9c3f1e2ea735fb_Shape" descr="Draft">
            <a:extLst>
              <a:ext uri="{FF2B5EF4-FFF2-40B4-BE49-F238E27FC236}">
                <a16:creationId xmlns:a16="http://schemas.microsoft.com/office/drawing/2014/main" id="{CF6A66B2-93A6-831B-238B-099233631EB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1613534" y="1654488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Isosceles Triangle 59" descr="Ad Hoc Charter For-Hire Data Collection AP.  January 10-11, 2024">
            <a:extLst>
              <a:ext uri="{FF2B5EF4-FFF2-40B4-BE49-F238E27FC236}">
                <a16:creationId xmlns:a16="http://schemas.microsoft.com/office/drawing/2014/main" id="{688BAD9E-8DAE-5819-50DD-B4863A1A87B9}"/>
              </a:ext>
            </a:extLst>
          </p:cNvPr>
          <p:cNvSpPr/>
          <p:nvPr/>
        </p:nvSpPr>
        <p:spPr>
          <a:xfrm>
            <a:off x="485308" y="1634700"/>
            <a:ext cx="228600" cy="213624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 descr="Ad Hoc Red Snapper and Grouper-Tilefish IFQ AP - TBD">
            <a:extLst>
              <a:ext uri="{FF2B5EF4-FFF2-40B4-BE49-F238E27FC236}">
                <a16:creationId xmlns:a16="http://schemas.microsoft.com/office/drawing/2014/main" id="{1D6A0037-53C6-2897-DE4B-261F6114906A}"/>
              </a:ext>
            </a:extLst>
          </p:cNvPr>
          <p:cNvSpPr/>
          <p:nvPr/>
        </p:nvSpPr>
        <p:spPr>
          <a:xfrm>
            <a:off x="10329778" y="3805395"/>
            <a:ext cx="228600" cy="213624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 descr="Reef Fish AP&#10;April 23, 2024">
            <a:extLst>
              <a:ext uri="{FF2B5EF4-FFF2-40B4-BE49-F238E27FC236}">
                <a16:creationId xmlns:a16="http://schemas.microsoft.com/office/drawing/2014/main" id="{940628F6-332E-EC1C-F496-813F858AB590}"/>
              </a:ext>
            </a:extLst>
          </p:cNvPr>
          <p:cNvSpPr/>
          <p:nvPr/>
        </p:nvSpPr>
        <p:spPr>
          <a:xfrm>
            <a:off x="3990048" y="2853118"/>
            <a:ext cx="228600" cy="213624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 descr="Coastal Migratory Pelagic AP.&#10;February13, 2024">
            <a:extLst>
              <a:ext uri="{FF2B5EF4-FFF2-40B4-BE49-F238E27FC236}">
                <a16:creationId xmlns:a16="http://schemas.microsoft.com/office/drawing/2014/main" id="{B5D38A76-C99E-6CD8-9C1A-33F92F07CE20}"/>
              </a:ext>
            </a:extLst>
          </p:cNvPr>
          <p:cNvSpPr/>
          <p:nvPr/>
        </p:nvSpPr>
        <p:spPr>
          <a:xfrm>
            <a:off x="1849569" y="2213900"/>
            <a:ext cx="228600" cy="213624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 descr="SSC Meeting&#10;October 8-10, 2024">
            <a:extLst>
              <a:ext uri="{FF2B5EF4-FFF2-40B4-BE49-F238E27FC236}">
                <a16:creationId xmlns:a16="http://schemas.microsoft.com/office/drawing/2014/main" id="{89B91E65-4A37-9D25-F5A1-A3E1A0948026}"/>
              </a:ext>
            </a:extLst>
          </p:cNvPr>
          <p:cNvSpPr/>
          <p:nvPr/>
        </p:nvSpPr>
        <p:spPr>
          <a:xfrm>
            <a:off x="9937074" y="5779941"/>
            <a:ext cx="179615" cy="15388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 descr="Shrimp AP. March 19-20, 2024">
            <a:extLst>
              <a:ext uri="{FF2B5EF4-FFF2-40B4-BE49-F238E27FC236}">
                <a16:creationId xmlns:a16="http://schemas.microsoft.com/office/drawing/2014/main" id="{FF3B6104-AA91-6537-6EF2-EFB2078E2B07}"/>
              </a:ext>
            </a:extLst>
          </p:cNvPr>
          <p:cNvSpPr/>
          <p:nvPr/>
        </p:nvSpPr>
        <p:spPr>
          <a:xfrm>
            <a:off x="2491201" y="5454848"/>
            <a:ext cx="228600" cy="213624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 descr="SSC Meeting (virtual)&#10;July 16-1, 2024">
            <a:extLst>
              <a:ext uri="{FF2B5EF4-FFF2-40B4-BE49-F238E27FC236}">
                <a16:creationId xmlns:a16="http://schemas.microsoft.com/office/drawing/2014/main" id="{2A7FBA61-A9A0-67FC-7E26-66DA5FE45F27}"/>
              </a:ext>
            </a:extLst>
          </p:cNvPr>
          <p:cNvSpPr/>
          <p:nvPr/>
        </p:nvSpPr>
        <p:spPr>
          <a:xfrm>
            <a:off x="7016694" y="5779941"/>
            <a:ext cx="179615" cy="15388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 descr="SSC Meeting.&#10;May 7-9, 2024">
            <a:extLst>
              <a:ext uri="{FF2B5EF4-FFF2-40B4-BE49-F238E27FC236}">
                <a16:creationId xmlns:a16="http://schemas.microsoft.com/office/drawing/2014/main" id="{21A63C9A-35AE-007C-CFC8-F92188257019}"/>
              </a:ext>
            </a:extLst>
          </p:cNvPr>
          <p:cNvSpPr/>
          <p:nvPr/>
        </p:nvSpPr>
        <p:spPr>
          <a:xfrm>
            <a:off x="4597680" y="5779941"/>
            <a:ext cx="179615" cy="15388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 descr="SSC Meeting. February 27-28, 2024">
            <a:extLst>
              <a:ext uri="{FF2B5EF4-FFF2-40B4-BE49-F238E27FC236}">
                <a16:creationId xmlns:a16="http://schemas.microsoft.com/office/drawing/2014/main" id="{6EB4EB60-A3A1-4FE4-8CC6-A29160BC7447}"/>
              </a:ext>
            </a:extLst>
          </p:cNvPr>
          <p:cNvSpPr/>
          <p:nvPr/>
        </p:nvSpPr>
        <p:spPr>
          <a:xfrm>
            <a:off x="1633622" y="5779941"/>
            <a:ext cx="179615" cy="15388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Pentagon 68" descr="Council Coordination Committee&#10;October 16 -17, 2024.&#10;Washington DC">
            <a:extLst>
              <a:ext uri="{FF2B5EF4-FFF2-40B4-BE49-F238E27FC236}">
                <a16:creationId xmlns:a16="http://schemas.microsoft.com/office/drawing/2014/main" id="{585347FB-0F70-EC3A-DA07-709D07060313}"/>
              </a:ext>
            </a:extLst>
          </p:cNvPr>
          <p:cNvSpPr/>
          <p:nvPr/>
        </p:nvSpPr>
        <p:spPr>
          <a:xfrm>
            <a:off x="10319900" y="5703580"/>
            <a:ext cx="238478" cy="219748"/>
          </a:xfrm>
          <a:prstGeom prst="pent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Pentagon 69" descr="Council Coordination Committee&#10;May 21-23, 2024&#10;San Juan, Puerto Rico">
            <a:extLst>
              <a:ext uri="{FF2B5EF4-FFF2-40B4-BE49-F238E27FC236}">
                <a16:creationId xmlns:a16="http://schemas.microsoft.com/office/drawing/2014/main" id="{BCC79088-1F48-D404-913D-8FE1D5A3455E}"/>
              </a:ext>
            </a:extLst>
          </p:cNvPr>
          <p:cNvSpPr/>
          <p:nvPr/>
        </p:nvSpPr>
        <p:spPr>
          <a:xfrm>
            <a:off x="4985658" y="5714079"/>
            <a:ext cx="238478" cy="219748"/>
          </a:xfrm>
          <a:prstGeom prst="pent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M_f747e3545a8c4dd59e9c3f1e2ea735fb_Shape" descr="Draft">
            <a:extLst>
              <a:ext uri="{FF2B5EF4-FFF2-40B4-BE49-F238E27FC236}">
                <a16:creationId xmlns:a16="http://schemas.microsoft.com/office/drawing/2014/main" id="{9B93CB91-39C3-DA92-8D34-EBC64640C8B3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455029" y="6591702"/>
            <a:ext cx="228600" cy="188307"/>
          </a:xfrm>
          <a:prstGeom prst="chevron">
            <a:avLst>
              <a:gd name="adj" fmla="val 3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Isosceles Triangle 24" descr="Reef Fish AP&#10;April 23, 2024">
            <a:extLst>
              <a:ext uri="{FF2B5EF4-FFF2-40B4-BE49-F238E27FC236}">
                <a16:creationId xmlns:a16="http://schemas.microsoft.com/office/drawing/2014/main" id="{230D6B2B-2F5F-E2B6-762B-F29816A84FBD}"/>
              </a:ext>
            </a:extLst>
          </p:cNvPr>
          <p:cNvSpPr/>
          <p:nvPr/>
        </p:nvSpPr>
        <p:spPr>
          <a:xfrm>
            <a:off x="3757908" y="6583383"/>
            <a:ext cx="228600" cy="190501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 descr="SSC Meeting (virtual)&#10;July 16-1, 2024">
            <a:extLst>
              <a:ext uri="{FF2B5EF4-FFF2-40B4-BE49-F238E27FC236}">
                <a16:creationId xmlns:a16="http://schemas.microsoft.com/office/drawing/2014/main" id="{C9D4AB48-4E93-D04E-4B72-E467AAAEFB96}"/>
              </a:ext>
            </a:extLst>
          </p:cNvPr>
          <p:cNvSpPr/>
          <p:nvPr/>
        </p:nvSpPr>
        <p:spPr>
          <a:xfrm>
            <a:off x="5193732" y="6619998"/>
            <a:ext cx="179615" cy="15388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Pentagon 71" descr="Council Coordination Committee&#10;May 21-23, 2024&#10;San Juan, Puerto Rico">
            <a:extLst>
              <a:ext uri="{FF2B5EF4-FFF2-40B4-BE49-F238E27FC236}">
                <a16:creationId xmlns:a16="http://schemas.microsoft.com/office/drawing/2014/main" id="{3851ACE5-E282-0247-6BDC-D9D81DA479AB}"/>
              </a:ext>
            </a:extLst>
          </p:cNvPr>
          <p:cNvSpPr/>
          <p:nvPr/>
        </p:nvSpPr>
        <p:spPr>
          <a:xfrm>
            <a:off x="6561382" y="6539372"/>
            <a:ext cx="238478" cy="219748"/>
          </a:xfrm>
          <a:prstGeom prst="pent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01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26"/>
  <p:tag name="OTLDURATIONFORMAT" val="day"/>
  <p:tag name="OTLSPACING" val="5"/>
  <p:tag name="OTLSHAPETHICKNESSTYPE" val="Regular"/>
  <p:tag name="OTLSTARTDATE" val="2021-08-13T00:00:00.0000000"/>
  <p:tag name="OTLENDDATE" val="2021-09-16T23:59:00.00000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26"/>
  <p:tag name="OTLDURATIONFORMAT" val="day"/>
  <p:tag name="OTLSPACING" val="5"/>
  <p:tag name="OTLSHAPETHICKNESSTYPE" val="Regular"/>
  <p:tag name="OTLSTARTDATE" val="2021-08-13T00:00:00.0000000"/>
  <p:tag name="OTLENDDATE" val="2021-09-16T23:59:00.000000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26"/>
  <p:tag name="OTLDURATIONFORMAT" val="day"/>
  <p:tag name="OTLSPACING" val="5"/>
  <p:tag name="OTLSHAPETHICKNESSTYPE" val="Regular"/>
  <p:tag name="OTLSTARTDATE" val="2021-08-13T00:00:00.0000000"/>
  <p:tag name="OTLENDDATE" val="2021-09-16T23:59:00.0000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26"/>
  <p:tag name="OTLDURATIONFORMAT" val="day"/>
  <p:tag name="OTLSPACING" val="5"/>
  <p:tag name="OTLSHAPETHICKNESSTYPE" val="Regular"/>
  <p:tag name="OTLSTARTDATE" val="2021-08-13T00:00:00.0000000"/>
  <p:tag name="OTLENDDATE" val="2021-09-16T23:59:00.00000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68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Assane Diagne</dc:creator>
  <cp:lastModifiedBy>Jessica Matos</cp:lastModifiedBy>
  <cp:revision>31</cp:revision>
  <dcterms:created xsi:type="dcterms:W3CDTF">2023-12-18T15:03:00Z</dcterms:created>
  <dcterms:modified xsi:type="dcterms:W3CDTF">2024-04-10T15:29:19Z</dcterms:modified>
</cp:coreProperties>
</file>